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311" r:id="rId6"/>
    <p:sldId id="261" r:id="rId7"/>
    <p:sldId id="318" r:id="rId8"/>
    <p:sldId id="312" r:id="rId9"/>
    <p:sldId id="313" r:id="rId10"/>
    <p:sldId id="314" r:id="rId11"/>
    <p:sldId id="315" r:id="rId12"/>
    <p:sldId id="316" r:id="rId13"/>
    <p:sldId id="317" r:id="rId14"/>
    <p:sldId id="266" r:id="rId15"/>
    <p:sldId id="267" r:id="rId16"/>
    <p:sldId id="372" r:id="rId17"/>
    <p:sldId id="373" r:id="rId18"/>
    <p:sldId id="319" r:id="rId19"/>
    <p:sldId id="359" r:id="rId20"/>
    <p:sldId id="362" r:id="rId21"/>
    <p:sldId id="357" r:id="rId22"/>
    <p:sldId id="363" r:id="rId23"/>
    <p:sldId id="355" r:id="rId24"/>
    <p:sldId id="356" r:id="rId25"/>
    <p:sldId id="358" r:id="rId26"/>
    <p:sldId id="279" r:id="rId27"/>
    <p:sldId id="281" r:id="rId28"/>
    <p:sldId id="282" r:id="rId29"/>
    <p:sldId id="285" r:id="rId30"/>
    <p:sldId id="286" r:id="rId31"/>
    <p:sldId id="288" r:id="rId32"/>
    <p:sldId id="364" r:id="rId33"/>
    <p:sldId id="365" r:id="rId34"/>
    <p:sldId id="366" r:id="rId35"/>
    <p:sldId id="289" r:id="rId36"/>
    <p:sldId id="290" r:id="rId37"/>
    <p:sldId id="291" r:id="rId38"/>
    <p:sldId id="292" r:id="rId39"/>
    <p:sldId id="293" r:id="rId40"/>
    <p:sldId id="294" r:id="rId41"/>
    <p:sldId id="367" r:id="rId42"/>
    <p:sldId id="368" r:id="rId43"/>
    <p:sldId id="369" r:id="rId44"/>
    <p:sldId id="370" r:id="rId45"/>
    <p:sldId id="371" r:id="rId46"/>
    <p:sldId id="297" r:id="rId47"/>
    <p:sldId id="299" r:id="rId48"/>
    <p:sldId id="304" r:id="rId49"/>
    <p:sldId id="30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gc1VmK3O3mjzUEXf3xfrOLXNMf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F8F2455-549D-4272-AC1C-FDEBB6A0477E}">
  <a:tblStyle styleId="{2F8F2455-549D-4272-AC1C-FDEBB6A0477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EA6CA9-AA3E-40F0-BFD7-DBA4FDDDFC9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1206" autoAdjust="0"/>
  </p:normalViewPr>
  <p:slideViewPr>
    <p:cSldViewPr snapToGrid="0">
      <p:cViewPr>
        <p:scale>
          <a:sx n="53" d="100"/>
          <a:sy n="53" d="100"/>
        </p:scale>
        <p:origin x="-1152" y="-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8740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en/hom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ft.com/" TargetMode="External"/><Relationship Id="rId4" Type="http://schemas.openxmlformats.org/officeDocument/2006/relationships/hyperlink" Target="https://www.economist.com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213b09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213b0938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2d213b0938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" name="Google Shape;38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gig economy is </a:t>
            </a:r>
            <a:r>
              <a:rPr lang="en-US" b="0" i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 free market system in which temporary positions are common and organizations hire independent workers for short-term commitments</a:t>
            </a: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 The term "gig" is a slang word for a job that lasts a specified period of time. 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Instructions: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the MS Teams participant list to encourage everyone to introduce themselves briefly (name and maybe a one-sentence bio).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 gig economy is </a:t>
            </a:r>
            <a:r>
              <a:rPr lang="en-US" b="0" i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 free market system in which temporary positions are common and organizations hire independent workers for short-term commitments</a:t>
            </a:r>
            <a:r>
              <a:rPr lang="en-US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 The term "gig" is a slang word for a job that lasts a specified period of time. 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Develop a growth mindset and embrace lifelong learning.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Actively seek opportunities to learn new skills relevant to your field and explore emerging trends.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−"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Take online courses, attend workshops, or participate in professional development programs.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Master relevant digital tools and platforms used in your field.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Enhance your online communication and collaboration skills.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Stay updated on emerging technologies and their potential impact on your work.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Develop strong time management skills to prioritize tasks, meet deadlines, and maintain productivity.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Practice effective self-discipline and organization to manage your workload and schedule.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Establish a dedicated workspace and routine to optimize your focus and efficiency.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Hone your written and verbal communication skills to present yourself professionally and clearly.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Develop active listening skills to understand client needs and expectations.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Build strong networking skills to connect with potential clients and build mutually beneficial relationships.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Skills: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Learn about marketing and sales strategies to promote your services and attract clients.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Gain basic financial literacy to manage your income and expenses effectively.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−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Understand the legal and contractual aspects of freelancing to ensure fair compensation and protection.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Here are some resources to stay aligned with the most recent trends: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- World Bank: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Publishes regular reports and data on the economic and social development of emerging markets </a:t>
            </a:r>
            <a:r>
              <a:rPr lang="en-US" sz="18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https://www.worldbank.org/en/home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- The Economist: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Provides in-depth analysis and insights into global and regional economic trends, including emerging markets </a:t>
            </a:r>
            <a:r>
              <a:rPr lang="en-US" sz="18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https://www.economist.com/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- Financial Times: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Offers comprehensive coverage of business and economic news, with dedicated sections for emerging markets </a:t>
            </a:r>
            <a:r>
              <a:rPr lang="en-US" sz="18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https://www.ft.com/</a:t>
            </a:r>
            <a:r>
              <a:rPr lang="en-US" sz="1800" u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Industry reports and research: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Look for reports by reputable research firms or consultancies specializing in your specific industry and the target market.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Government websites: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Government websites often provide valuable information about regulations, economic indicators, and development plans.</a:t>
            </a:r>
            <a:endParaRPr/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Networking with individuals and organizations: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Connect with individuals and organizations with experience in the target market to gain insights and practical knowledge.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Management consulting firms: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Some firms offer consulting services specifically designed to help businesses navigate change and build resilience in emerging markets.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Online courses and workshops: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Several online platforms and institutions offer courses and workshops on topics like business agility, change management, and operating in emerging markets.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Hofstede Insights: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Provides resources on cultural differences and offers tools to assess cultural dimensions across various countries.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Cross-cultural communication training: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Consider participating in training programs or workshops that equip you with the skills to navigate cross-cultural interactions effectively.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Industry events and conferences: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Attend industry events and conferences to network with potential partners and stay abreast of the latest developments.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oto Sans Symbols"/>
              <a:buChar char="∙"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Business chambers and associations: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Joining local business chambers or associations can connect you with other businesses operating in the market and facilitate collaboration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xmlns="" id="{E60E4D02-857C-5C86-35B4-0D4B5E84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>
            <a:extLst>
              <a:ext uri="{FF2B5EF4-FFF2-40B4-BE49-F238E27FC236}">
                <a16:creationId xmlns:a16="http://schemas.microsoft.com/office/drawing/2014/main" xmlns="" id="{D711D982-A408-C203-44C2-9CA155D54A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>
            <a:extLst>
              <a:ext uri="{FF2B5EF4-FFF2-40B4-BE49-F238E27FC236}">
                <a16:creationId xmlns:a16="http://schemas.microsoft.com/office/drawing/2014/main" xmlns="" id="{00661BAE-1B47-7E93-B125-7C5BCAE2A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1:notes">
            <a:extLst>
              <a:ext uri="{FF2B5EF4-FFF2-40B4-BE49-F238E27FC236}">
                <a16:creationId xmlns:a16="http://schemas.microsoft.com/office/drawing/2014/main" xmlns="" id="{12D7FCB1-0B24-5C28-9FBF-0F1516FA64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4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body" idx="1"/>
          </p:nvPr>
        </p:nvSpPr>
        <p:spPr>
          <a:xfrm>
            <a:off x="960000" y="5456073"/>
            <a:ext cx="102720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67" b="1">
                <a:solidFill>
                  <a:schemeClr val="accent6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0434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60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838200" y="69895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800" b="1">
                <a:solidFill>
                  <a:srgbClr val="00B05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838200" y="2235199"/>
            <a:ext cx="10515600" cy="374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9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9"/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54" name="Google Shape;54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pic>
        <p:nvPicPr>
          <p:cNvPr id="13" name="Google Shape;13;p5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15" name="Google Shape;15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6" name="Google Shape;16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B05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1524000" y="4259619"/>
            <a:ext cx="9144000" cy="110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>
              <a:buClr>
                <a:srgbClr val="1869A6"/>
              </a:buClr>
              <a:buSzPct val="100000"/>
            </a:pPr>
            <a:r>
              <a:rPr lang="en-US" sz="7300" b="1" dirty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SKILLS FOR PROFESSIONAL </a:t>
            </a:r>
            <a:r>
              <a:rPr lang="en-US" sz="7300" b="1" dirty="0" smtClean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FREELANCERS</a:t>
            </a:r>
            <a:r>
              <a:rPr lang="ar-EG" sz="7300" b="1" dirty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ar-EG" sz="7300" b="1" dirty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ar-EG" sz="4000" b="1" dirty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المهارات اللازمة للمستقلين المحترفين</a:t>
            </a:r>
            <a:r>
              <a:rPr lang="en-US" sz="4000" b="1" dirty="0" smtClean="0">
                <a:solidFill>
                  <a:srgbClr val="1869A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rgbClr val="1869A6"/>
                </a:solidFill>
                <a:latin typeface="Britannic Bold" panose="020B0903060703020204" pitchFamily="34" charset="0"/>
              </a:rPr>
              <a:t/>
            </a:r>
            <a:br>
              <a:rPr lang="en-US" b="1" dirty="0">
                <a:solidFill>
                  <a:srgbClr val="1869A6"/>
                </a:solidFill>
                <a:latin typeface="Britannic Bold" panose="020B0903060703020204" pitchFamily="34" charset="0"/>
              </a:rPr>
            </a:br>
            <a:endParaRPr dirty="0">
              <a:latin typeface="Britannic Bold" panose="020B0903060703020204" pitchFamily="34" charset="0"/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10</a:t>
            </a:fld>
            <a:endParaRPr lang="en-US"/>
          </a:p>
        </p:txBody>
      </p:sp>
      <p:sp>
        <p:nvSpPr>
          <p:cNvPr id="2" name="Google Shape;187;p8">
            <a:extLst>
              <a:ext uri="{FF2B5EF4-FFF2-40B4-BE49-F238E27FC236}">
                <a16:creationId xmlns:a16="http://schemas.microsoft.com/office/drawing/2014/main" xmlns="" id="{A2FBF504-340C-48AF-4154-0AB2C6EEDCD6}"/>
              </a:ext>
            </a:extLst>
          </p:cNvPr>
          <p:cNvSpPr txBox="1"/>
          <p:nvPr/>
        </p:nvSpPr>
        <p:spPr>
          <a:xfrm>
            <a:off x="0" y="1343367"/>
            <a:ext cx="12192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6000" b="1" dirty="0">
                <a:latin typeface="Calibri"/>
                <a:ea typeface="Calibri"/>
                <a:cs typeface="Calibri"/>
                <a:sym typeface="Calibri"/>
              </a:rPr>
              <a:t>There is o</a:t>
            </a:r>
            <a:r>
              <a:rPr lang="en-GB" sz="6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nly one career tha</a:t>
            </a:r>
            <a:r>
              <a:rPr lang="en-GB" sz="6000" b="1" dirty="0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GB" sz="6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fits </a:t>
            </a:r>
            <a:r>
              <a:rPr lang="en-GB" sz="6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me</a:t>
            </a:r>
          </a:p>
          <a:p>
            <a:pPr lvl="0" algn="ctr">
              <a:buClr>
                <a:schemeClr val="dk1"/>
              </a:buClr>
              <a:buSzPts val="4400"/>
            </a:pPr>
            <a:r>
              <a:rPr lang="ar-EG" sz="4400" dirty="0">
                <a:latin typeface="Calibri"/>
                <a:ea typeface="Calibri"/>
                <a:cs typeface="Calibri"/>
                <a:sym typeface="Calibri"/>
              </a:rPr>
              <a:t>لا يوجد سوى مهنة واحدة تناسبني</a:t>
            </a:r>
            <a:endParaRPr sz="4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A36C55A7-1CF8-852E-A55F-69EA30949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6" t="17151" r="7056" b="28436"/>
          <a:stretch/>
        </p:blipFill>
        <p:spPr>
          <a:xfrm>
            <a:off x="6611333" y="4092064"/>
            <a:ext cx="3582955" cy="1791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CBD76E8D-7F93-C344-DE59-CF4B158753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4853" y="3851690"/>
            <a:ext cx="3271561" cy="22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11</a:t>
            </a:fld>
            <a:endParaRPr lang="en-US"/>
          </a:p>
        </p:txBody>
      </p:sp>
      <p:sp>
        <p:nvSpPr>
          <p:cNvPr id="2" name="Google Shape;289;p15">
            <a:extLst>
              <a:ext uri="{FF2B5EF4-FFF2-40B4-BE49-F238E27FC236}">
                <a16:creationId xmlns:a16="http://schemas.microsoft.com/office/drawing/2014/main" xmlns="" id="{9D37A93E-6B31-50DC-5032-3F7F05EB5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867" y="1253452"/>
            <a:ext cx="112051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4800"/>
            </a:pPr>
            <a:r>
              <a:rPr lang="en-GB" sz="54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If </a:t>
            </a:r>
            <a:r>
              <a:rPr lang="en-GB" sz="5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I am successful, then I am satisfied </a:t>
            </a:r>
            <a:r>
              <a:rPr lang="en-GB" sz="5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/>
            </a:r>
            <a:br>
              <a:rPr lang="en-GB" sz="5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</a:br>
            <a:r>
              <a:rPr lang="ar-EG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إذا نجحت، فأنا راضٍ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B45AB626-0C4E-2611-2967-A4E7151D3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6" t="17151" r="7056" b="28436"/>
          <a:stretch/>
        </p:blipFill>
        <p:spPr>
          <a:xfrm>
            <a:off x="6567804" y="3424299"/>
            <a:ext cx="3582955" cy="1791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xmlns="" id="{4386AEC3-39CB-C469-62B7-94B6693F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4557" y="3080821"/>
            <a:ext cx="3271561" cy="22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12</a:t>
            </a:fld>
            <a:endParaRPr lang="en-US"/>
          </a:p>
        </p:txBody>
      </p:sp>
      <p:sp>
        <p:nvSpPr>
          <p:cNvPr id="2" name="Google Shape;684;p2">
            <a:extLst>
              <a:ext uri="{FF2B5EF4-FFF2-40B4-BE49-F238E27FC236}">
                <a16:creationId xmlns:a16="http://schemas.microsoft.com/office/drawing/2014/main" xmlns="" id="{3135B44A-0BB5-78BA-E53D-4C13CC922CB5}"/>
              </a:ext>
            </a:extLst>
          </p:cNvPr>
          <p:cNvSpPr txBox="1"/>
          <p:nvPr/>
        </p:nvSpPr>
        <p:spPr>
          <a:xfrm>
            <a:off x="1952095" y="358828"/>
            <a:ext cx="6082959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4800" b="1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Montserrat"/>
              </a:rPr>
              <a:t>Career </a:t>
            </a:r>
            <a:r>
              <a:rPr lang="en-GB" sz="4800" b="1" dirty="0" smtClean="0">
                <a:solidFill>
                  <a:srgbClr val="0FAB7D"/>
                </a:solidFill>
                <a:latin typeface="Calibri"/>
                <a:ea typeface="Calibri"/>
                <a:cs typeface="Calibri"/>
                <a:sym typeface="Montserrat"/>
              </a:rPr>
              <a:t>Planning</a:t>
            </a:r>
          </a:p>
          <a:p>
            <a:pPr lvl="0" algn="ctr">
              <a:spcAft>
                <a:spcPts val="2133"/>
              </a:spcAft>
            </a:pPr>
            <a:r>
              <a:rPr lang="ar-EG" sz="3600" b="1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Montserrat"/>
              </a:rPr>
              <a:t>التخطيط الوظيفي</a:t>
            </a:r>
            <a:endParaRPr lang="en-GB" sz="3600" b="1" dirty="0" smtClean="0">
              <a:solidFill>
                <a:srgbClr val="0FAB7D"/>
              </a:solidFill>
              <a:latin typeface="Calibri"/>
              <a:ea typeface="Calibri"/>
              <a:cs typeface="Calibri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4800" b="1" dirty="0" smtClean="0">
                <a:solidFill>
                  <a:srgbClr val="0FAB7D"/>
                </a:solidFill>
                <a:latin typeface="Calibri"/>
                <a:ea typeface="Calibri"/>
                <a:cs typeface="Calibri"/>
                <a:sym typeface="Montserrat"/>
              </a:rPr>
              <a:t> </a:t>
            </a:r>
            <a:endParaRPr sz="4800" b="1" dirty="0">
              <a:solidFill>
                <a:srgbClr val="0FAB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91;p2">
            <a:extLst>
              <a:ext uri="{FF2B5EF4-FFF2-40B4-BE49-F238E27FC236}">
                <a16:creationId xmlns:a16="http://schemas.microsoft.com/office/drawing/2014/main" xmlns="" id="{D911C0CB-517D-6256-B701-98D0AF0D831F}"/>
              </a:ext>
            </a:extLst>
          </p:cNvPr>
          <p:cNvSpPr txBox="1"/>
          <p:nvPr/>
        </p:nvSpPr>
        <p:spPr>
          <a:xfrm>
            <a:off x="66133" y="2071489"/>
            <a:ext cx="8740983" cy="441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0990" marR="0" lvl="0" indent="-38099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24"/>
              <a:buFont typeface="Arial"/>
              <a:buChar char="•"/>
            </a:pPr>
            <a:r>
              <a:rPr lang="en-GB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Career planning is the process one goes through to decide and pursue their desired career path. </a:t>
            </a:r>
            <a:endParaRPr lang="en-GB" sz="2800" dirty="0" smtClean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"/>
            </a:endParaRPr>
          </a:p>
          <a:p>
            <a:pPr marL="380990" lvl="0" indent="-380990">
              <a:lnSpc>
                <a:spcPct val="130000"/>
              </a:lnSpc>
              <a:buClr>
                <a:srgbClr val="FFFFFF"/>
              </a:buClr>
              <a:buSzPts val="3624"/>
              <a:buFont typeface="Arial"/>
              <a:buChar char="•"/>
            </a:pPr>
            <a:r>
              <a:rPr lang="ar-EG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التخطيط المهني هو العملية التي يمر بها الشخص لتحديد مساره المهني المطلوب </a:t>
            </a:r>
            <a:r>
              <a:rPr lang="ar-EG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ومتابعته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lvl="0" indent="-380990">
              <a:lnSpc>
                <a:spcPct val="130000"/>
              </a:lnSpc>
              <a:buClr>
                <a:srgbClr val="FFFFFF"/>
              </a:buClr>
              <a:buSzPts val="3624"/>
              <a:buFont typeface="Arial"/>
              <a:buChar char="•"/>
            </a:pPr>
            <a:r>
              <a:rPr lang="en-GB" sz="2800" dirty="0" smtClean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This </a:t>
            </a:r>
            <a:r>
              <a:rPr lang="en-GB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is based on some aspects that include personal traits, interests, values and market awareness. </a:t>
            </a:r>
            <a:r>
              <a:rPr lang="ar-EG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"/>
              </a:rPr>
              <a:t>ويعتمد ذلك على بعض الجوانب التي تشمل السمات الشخصية والاهتمامات والقيم والوعي بالسوق.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1" name="Google Shape;692;p2" descr="A person with his hand on his chin&#10;&#10;Description automatically generated with low confidence">
            <a:extLst>
              <a:ext uri="{FF2B5EF4-FFF2-40B4-BE49-F238E27FC236}">
                <a16:creationId xmlns:a16="http://schemas.microsoft.com/office/drawing/2014/main" xmlns="" id="{43A50FAC-3B14-1FE1-C480-C7EC29CE22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6484" y="1111828"/>
            <a:ext cx="3698863" cy="5215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7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/>
        </p:nvSpPr>
        <p:spPr>
          <a:xfrm>
            <a:off x="134029" y="1072622"/>
            <a:ext cx="12057971" cy="594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u="sng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Career planning is a process for:</a:t>
            </a:r>
            <a:endParaRPr sz="2800" b="1" u="sng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lnSpc>
                <a:spcPct val="150000"/>
              </a:lnSpc>
              <a:buSzPts val="1800"/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Identifying what you are good </a:t>
            </a:r>
            <a:r>
              <a:rPr lang="en-US" sz="2800" dirty="0" smtClean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at </a:t>
            </a:r>
            <a:r>
              <a:rPr lang="ar-EG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تحديد ما أنت جيد فيه</a:t>
            </a:r>
            <a:endParaRPr sz="28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lnSpc>
                <a:spcPct val="150000"/>
              </a:lnSpc>
              <a:buSzPts val="1800"/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Knowing how your skills, talents, values, and interests translate into possible jobs or </a:t>
            </a:r>
            <a:r>
              <a:rPr lang="en-US" sz="2800" dirty="0" smtClean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careers</a:t>
            </a:r>
            <a:r>
              <a:rPr lang="ar-EG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معرفة كيفية ترجمة مهاراتك ومواهبك وقيمك واهتماماتك إلى وظائف أو مسارات مهنية محتملة</a:t>
            </a:r>
            <a:endParaRPr sz="28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lnSpc>
                <a:spcPct val="150000"/>
              </a:lnSpc>
              <a:buSzPts val="1800"/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Matching your skills to existing jobs or </a:t>
            </a:r>
            <a:r>
              <a:rPr lang="en-US" sz="2800" dirty="0" smtClean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careers</a:t>
            </a:r>
            <a:r>
              <a:rPr lang="ar-EG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مطابقة مهاراتك مع الوظائف أو المهن الحالية</a:t>
            </a:r>
            <a:endParaRPr sz="28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lnSpc>
                <a:spcPct val="150000"/>
              </a:lnSpc>
              <a:buSzPts val="1800"/>
              <a:buFont typeface="Arial"/>
              <a:buChar char="•"/>
            </a:pP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Matching your career goals to your financial </a:t>
            </a:r>
            <a:r>
              <a:rPr lang="en-US" sz="2800" dirty="0" smtClean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needs</a:t>
            </a:r>
            <a:r>
              <a:rPr lang="ar-EG" sz="2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مطابقة أهدافك المهنية مع احتياجاتك المالية</a:t>
            </a:r>
            <a:endParaRPr sz="2800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684;p2">
            <a:extLst>
              <a:ext uri="{FF2B5EF4-FFF2-40B4-BE49-F238E27FC236}">
                <a16:creationId xmlns:a16="http://schemas.microsoft.com/office/drawing/2014/main" xmlns="" id="{FB1AEC33-2BC1-73AB-B351-4130AE044533}"/>
              </a:ext>
            </a:extLst>
          </p:cNvPr>
          <p:cNvSpPr txBox="1"/>
          <p:nvPr/>
        </p:nvSpPr>
        <p:spPr>
          <a:xfrm>
            <a:off x="2803537" y="319622"/>
            <a:ext cx="6082959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4800" b="1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Montserrat"/>
              </a:rPr>
              <a:t>Career Planning </a:t>
            </a:r>
            <a:endParaRPr sz="4800" b="1" dirty="0">
              <a:solidFill>
                <a:srgbClr val="0FAB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title"/>
          </p:nvPr>
        </p:nvSpPr>
        <p:spPr>
          <a:xfrm>
            <a:off x="93980" y="909222"/>
            <a:ext cx="120040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9A6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rgbClr val="1869A6"/>
                </a:solidFill>
              </a:rPr>
              <a:t>Module 2: Career Planning Model </a:t>
            </a:r>
            <a:endParaRPr dirty="0"/>
          </a:p>
        </p:txBody>
      </p:sp>
      <p:sp>
        <p:nvSpPr>
          <p:cNvPr id="220" name="Google Shape;2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t="13015"/>
          <a:stretch/>
        </p:blipFill>
        <p:spPr>
          <a:xfrm>
            <a:off x="0" y="1984265"/>
            <a:ext cx="12192000" cy="434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>
            <a:spLocks noGrp="1"/>
          </p:cNvSpPr>
          <p:nvPr>
            <p:ph type="title"/>
          </p:nvPr>
        </p:nvSpPr>
        <p:spPr>
          <a:xfrm>
            <a:off x="764157" y="3438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AB7D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FAB7D"/>
                </a:solidFill>
              </a:rPr>
              <a:t>The Career Diamond</a:t>
            </a:r>
            <a:endParaRPr dirty="0"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1"/>
          </p:nvPr>
        </p:nvSpPr>
        <p:spPr>
          <a:xfrm>
            <a:off x="0" y="1410715"/>
            <a:ext cx="12049760" cy="40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9A6"/>
              </a:buClr>
              <a:buSzPts val="2800"/>
              <a:buChar char="•"/>
            </a:pPr>
            <a:r>
              <a:rPr lang="en-US" dirty="0">
                <a:solidFill>
                  <a:srgbClr val="1869A6"/>
                </a:solidFill>
              </a:rPr>
              <a:t>The Career Diamond places the </a:t>
            </a:r>
            <a:r>
              <a:rPr lang="en-US" b="1" dirty="0">
                <a:solidFill>
                  <a:srgbClr val="1869A6"/>
                </a:solidFill>
              </a:rPr>
              <a:t>Self </a:t>
            </a:r>
            <a:r>
              <a:rPr lang="en-US" dirty="0">
                <a:solidFill>
                  <a:srgbClr val="1869A6"/>
                </a:solidFill>
              </a:rPr>
              <a:t>on top of the diagram, representing the person in charge of managing career issues. The </a:t>
            </a:r>
            <a:r>
              <a:rPr lang="en-US" b="1" dirty="0">
                <a:solidFill>
                  <a:srgbClr val="1869A6"/>
                </a:solidFill>
              </a:rPr>
              <a:t>World of Work </a:t>
            </a:r>
            <a:r>
              <a:rPr lang="en-US" dirty="0">
                <a:solidFill>
                  <a:srgbClr val="1869A6"/>
                </a:solidFill>
              </a:rPr>
              <a:t>is placed along the bottom representing the external factors influencing career choices</a:t>
            </a:r>
            <a:r>
              <a:rPr lang="en-US" dirty="0" smtClean="0">
                <a:solidFill>
                  <a:srgbClr val="1869A6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1869A6"/>
              </a:buClr>
              <a:buSzPts val="2800"/>
              <a:buNone/>
            </a:pPr>
            <a:r>
              <a:rPr lang="en-US" dirty="0">
                <a:solidFill>
                  <a:srgbClr val="1869A6"/>
                </a:solidFill>
              </a:rPr>
              <a:t> </a:t>
            </a:r>
            <a:r>
              <a:rPr lang="ar-EG" dirty="0">
                <a:solidFill>
                  <a:srgbClr val="1869A6"/>
                </a:solidFill>
              </a:rPr>
              <a:t>يضع مُعيَّن المسار المهني الذات في أعلى الرسم التخطيطي، مُمثِّلاً الشخص المسؤول عن إدارة شؤون المسار المهني. ويُوضَع عالم العمل في الأسفل مُمثِّلاً العوامل الخارجية المؤثرة في الخيارات المهنية.</a:t>
            </a:r>
            <a:endParaRPr dirty="0"/>
          </a:p>
        </p:txBody>
      </p:sp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54" y="3489158"/>
            <a:ext cx="9228222" cy="308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90338"/>
            <a:ext cx="12103768" cy="6292516"/>
          </a:xfrm>
        </p:spPr>
        <p:txBody>
          <a:bodyPr>
            <a:normAutofit/>
          </a:bodyPr>
          <a:lstStyle/>
          <a:p>
            <a:pPr algn="r" rtl="1"/>
            <a:r>
              <a:rPr lang="ar-EG" b="1" dirty="0" smtClean="0"/>
              <a:t>شرح </a:t>
            </a:r>
            <a:r>
              <a:rPr lang="ar-EG" b="1" dirty="0"/>
              <a:t>الأركان الأربعة للماسة:</a:t>
            </a:r>
          </a:p>
          <a:p>
            <a:pPr algn="r" rtl="1"/>
            <a:r>
              <a:rPr lang="en-US" b="1" dirty="0"/>
              <a:t>Self (</a:t>
            </a:r>
            <a:r>
              <a:rPr lang="ar-EG" b="1" dirty="0"/>
              <a:t>الذات):</a:t>
            </a:r>
            <a:endParaRPr lang="ar-EG" dirty="0"/>
          </a:p>
          <a:p>
            <a:pPr lvl="1" algn="r" rtl="1"/>
            <a:r>
              <a:rPr lang="ar-EG" dirty="0"/>
              <a:t>يعني: فهمك لنفسك، قدراتك، قيمك، اهتماماتك، شخصيتك.</a:t>
            </a:r>
          </a:p>
          <a:p>
            <a:pPr lvl="1" algn="r" rtl="1"/>
            <a:r>
              <a:rPr lang="ar-EG" dirty="0"/>
              <a:t>يشمل:</a:t>
            </a:r>
          </a:p>
          <a:p>
            <a:pPr lvl="2" algn="r" rtl="1"/>
            <a:r>
              <a:rPr lang="en-US" b="1" dirty="0"/>
              <a:t>Expanding Self-Awareness</a:t>
            </a:r>
            <a:r>
              <a:rPr lang="en-US" dirty="0"/>
              <a:t> → </a:t>
            </a:r>
            <a:r>
              <a:rPr lang="ar-EG" dirty="0"/>
              <a:t>توسيع وعيك بذاتك.</a:t>
            </a:r>
          </a:p>
          <a:p>
            <a:pPr lvl="2" algn="r" rtl="1"/>
            <a:r>
              <a:rPr lang="en-US" b="1" dirty="0"/>
              <a:t>Applying Self-Concept</a:t>
            </a:r>
            <a:r>
              <a:rPr lang="en-US" dirty="0"/>
              <a:t> → </a:t>
            </a:r>
            <a:r>
              <a:rPr lang="ar-EG" dirty="0"/>
              <a:t>استخدام فهمك لذاتك في التفكير المهني.</a:t>
            </a:r>
          </a:p>
          <a:p>
            <a:pPr algn="r" rtl="1"/>
            <a:r>
              <a:rPr lang="en-US" b="1" dirty="0"/>
              <a:t>Decision (</a:t>
            </a:r>
            <a:r>
              <a:rPr lang="ar-EG" b="1" dirty="0"/>
              <a:t>القرار):</a:t>
            </a:r>
            <a:endParaRPr lang="ar-EG" dirty="0"/>
          </a:p>
          <a:p>
            <a:pPr lvl="1" algn="r" rtl="1"/>
            <a:r>
              <a:rPr lang="ar-EG" dirty="0"/>
              <a:t>بعد ما </a:t>
            </a:r>
            <a:r>
              <a:rPr lang="ar-EG" dirty="0" smtClean="0"/>
              <a:t>تكون عرفت </a:t>
            </a:r>
            <a:r>
              <a:rPr lang="ar-EG" dirty="0"/>
              <a:t>نفسك كويس، </a:t>
            </a:r>
            <a:r>
              <a:rPr lang="ar-EG" dirty="0" smtClean="0"/>
              <a:t>تبدأ تاخد </a:t>
            </a:r>
            <a:r>
              <a:rPr lang="ar-EG" dirty="0"/>
              <a:t>قرارات مبنية على معلومات واضحة عن نفسك والمهن.</a:t>
            </a:r>
          </a:p>
          <a:p>
            <a:pPr algn="r" rtl="1"/>
            <a:r>
              <a:rPr lang="en-US" b="1" dirty="0"/>
              <a:t>World of Work (</a:t>
            </a:r>
            <a:r>
              <a:rPr lang="ar-EG" b="1" dirty="0"/>
              <a:t>عالم العمل):</a:t>
            </a:r>
            <a:endParaRPr lang="ar-EG" dirty="0"/>
          </a:p>
          <a:p>
            <a:pPr lvl="1" algn="r" rtl="1"/>
            <a:r>
              <a:rPr lang="ar-EG" dirty="0"/>
              <a:t>المقصود بيه: التعرف على الفرص المهنية، أنواع الوظائف، متطلباتها، ومستقبلها.</a:t>
            </a:r>
          </a:p>
          <a:p>
            <a:pPr lvl="1" algn="r" rtl="1"/>
            <a:r>
              <a:rPr lang="ar-EG" dirty="0"/>
              <a:t>يشمل:</a:t>
            </a:r>
          </a:p>
          <a:p>
            <a:pPr lvl="2" algn="r" rtl="1"/>
            <a:r>
              <a:rPr lang="en-US" b="1" dirty="0"/>
              <a:t>Integrate Occupational Info</a:t>
            </a:r>
            <a:r>
              <a:rPr lang="en-US" dirty="0"/>
              <a:t> → </a:t>
            </a:r>
            <a:r>
              <a:rPr lang="ar-EG" dirty="0"/>
              <a:t>دمج معلومات الوظائف في عملية اتخاذ القرار.</a:t>
            </a:r>
          </a:p>
          <a:p>
            <a:pPr lvl="2" algn="r" rtl="1"/>
            <a:r>
              <a:rPr lang="en-US" b="1" dirty="0"/>
              <a:t>Expanding Occupational Info</a:t>
            </a:r>
            <a:r>
              <a:rPr lang="en-US" dirty="0"/>
              <a:t> → </a:t>
            </a:r>
            <a:r>
              <a:rPr lang="ar-EG" dirty="0"/>
              <a:t>توسيع معرفتك بالمجالات المتاحة.</a:t>
            </a:r>
          </a:p>
          <a:p>
            <a:pPr algn="r" rtl="1"/>
            <a:r>
              <a:rPr lang="ar-EG" dirty="0" smtClean="0"/>
              <a:t>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5" y="1044073"/>
            <a:ext cx="12079705" cy="6271127"/>
          </a:xfrm>
        </p:spPr>
        <p:txBody>
          <a:bodyPr/>
          <a:lstStyle/>
          <a:p>
            <a:pPr algn="r" rtl="1"/>
            <a:r>
              <a:rPr lang="en-US" b="1" dirty="0"/>
              <a:t>Awareness </a:t>
            </a:r>
            <a:r>
              <a:rPr lang="ar-EG" b="1" dirty="0" smtClean="0"/>
              <a:t>(الوعي</a:t>
            </a:r>
            <a:r>
              <a:rPr lang="ar-EG" b="1" dirty="0"/>
              <a:t>):</a:t>
            </a:r>
            <a:endParaRPr lang="ar-EG" dirty="0"/>
          </a:p>
          <a:p>
            <a:pPr lvl="1" algn="r" rtl="1"/>
            <a:r>
              <a:rPr lang="ar-EG" dirty="0"/>
              <a:t>يشير إلى بداية الرحلة المهنية، ويمثل وعيك الأولي بذاتك وبعالم المهن.</a:t>
            </a:r>
          </a:p>
          <a:p>
            <a:pPr algn="r" rtl="1"/>
            <a:r>
              <a:rPr lang="ar-EG" b="1" dirty="0"/>
              <a:t>اتجاه الأسهم داخل الماسة:</a:t>
            </a:r>
          </a:p>
          <a:p>
            <a:pPr algn="r" rtl="1"/>
            <a:r>
              <a:rPr lang="ar-EG" dirty="0"/>
              <a:t>السهم دائري الشكل ويمشي في اتجاه عقارب الساعة، وده معناه إن العملية دي </a:t>
            </a:r>
            <a:r>
              <a:rPr lang="ar-EG" b="1" dirty="0"/>
              <a:t>دائرية ومستمرّة</a:t>
            </a:r>
            <a:r>
              <a:rPr lang="ar-EG" dirty="0"/>
              <a:t>، ومش خطوة واحدة وخلاص. يعني ممكن </a:t>
            </a:r>
            <a:r>
              <a:rPr lang="ar-EG" dirty="0" smtClean="0"/>
              <a:t>ترجع تقيّم </a:t>
            </a:r>
            <a:r>
              <a:rPr lang="ar-EG" dirty="0"/>
              <a:t>نفسك من وقت للتاني حسب ما بيتغير وعيك أو ظروفك.</a:t>
            </a:r>
          </a:p>
          <a:p>
            <a:pPr algn="r" rtl="1"/>
            <a:r>
              <a:rPr lang="ar-EG" b="1" dirty="0"/>
              <a:t>الفكرة الأساسية:</a:t>
            </a:r>
          </a:p>
          <a:p>
            <a:pPr algn="r" rtl="1"/>
            <a:r>
              <a:rPr lang="ar-EG" dirty="0"/>
              <a:t>إنك عشان </a:t>
            </a:r>
            <a:r>
              <a:rPr lang="ar-EG" dirty="0" smtClean="0"/>
              <a:t>توصل </a:t>
            </a:r>
            <a:r>
              <a:rPr lang="ar-EG" dirty="0"/>
              <a:t>لمسار مهني مناسب، </a:t>
            </a:r>
            <a:r>
              <a:rPr lang="ar-EG" dirty="0" smtClean="0"/>
              <a:t>محتاج توازن </a:t>
            </a:r>
            <a:r>
              <a:rPr lang="ar-EG" dirty="0"/>
              <a:t>بين:</a:t>
            </a:r>
          </a:p>
          <a:p>
            <a:pPr algn="r" rtl="1"/>
            <a:r>
              <a:rPr lang="ar-EG" b="1" dirty="0"/>
              <a:t>معرفتك بنفسك</a:t>
            </a:r>
            <a:endParaRPr lang="ar-EG" dirty="0"/>
          </a:p>
          <a:p>
            <a:pPr algn="r" rtl="1"/>
            <a:r>
              <a:rPr lang="ar-EG" b="1" dirty="0"/>
              <a:t>ومعرفتك بعالم العمل</a:t>
            </a:r>
            <a:endParaRPr lang="ar-EG" dirty="0"/>
          </a:p>
          <a:p>
            <a:pPr algn="r" rtl="1"/>
            <a:r>
              <a:rPr lang="ar-EG" dirty="0"/>
              <a:t>واتخاذ قرارات مدروسة بناءً على 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8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18</a:t>
            </a:fld>
            <a:endParaRPr lang="en-US"/>
          </a:p>
        </p:txBody>
      </p:sp>
      <p:sp>
        <p:nvSpPr>
          <p:cNvPr id="2" name="Google Shape;765;p5">
            <a:extLst>
              <a:ext uri="{FF2B5EF4-FFF2-40B4-BE49-F238E27FC236}">
                <a16:creationId xmlns:a16="http://schemas.microsoft.com/office/drawing/2014/main" xmlns="" id="{048D1E3B-0F81-302E-891A-EA5E11B28D0D}"/>
              </a:ext>
            </a:extLst>
          </p:cNvPr>
          <p:cNvSpPr/>
          <p:nvPr/>
        </p:nvSpPr>
        <p:spPr>
          <a:xfrm>
            <a:off x="0" y="1534889"/>
            <a:ext cx="6613072" cy="4212772"/>
          </a:xfrm>
          <a:prstGeom prst="rect">
            <a:avLst/>
          </a:prstGeom>
          <a:solidFill>
            <a:srgbClr val="FCC476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6;p5">
            <a:extLst>
              <a:ext uri="{FF2B5EF4-FFF2-40B4-BE49-F238E27FC236}">
                <a16:creationId xmlns:a16="http://schemas.microsoft.com/office/drawing/2014/main" xmlns="" id="{87CBA98A-6A46-21D8-7130-70078D383F0F}"/>
              </a:ext>
            </a:extLst>
          </p:cNvPr>
          <p:cNvSpPr/>
          <p:nvPr/>
        </p:nvSpPr>
        <p:spPr>
          <a:xfrm>
            <a:off x="-261911" y="1224646"/>
            <a:ext cx="6613072" cy="4212772"/>
          </a:xfrm>
          <a:prstGeom prst="rect">
            <a:avLst/>
          </a:prstGeom>
          <a:solidFill>
            <a:srgbClr val="FCC4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7;p5">
            <a:extLst>
              <a:ext uri="{FF2B5EF4-FFF2-40B4-BE49-F238E27FC236}">
                <a16:creationId xmlns:a16="http://schemas.microsoft.com/office/drawing/2014/main" xmlns="" id="{4B41D202-AAED-4D3E-7C0A-CEE42D5CC287}"/>
              </a:ext>
            </a:extLst>
          </p:cNvPr>
          <p:cNvSpPr txBox="1"/>
          <p:nvPr/>
        </p:nvSpPr>
        <p:spPr>
          <a:xfrm>
            <a:off x="489855" y="2003366"/>
            <a:ext cx="486591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endParaRPr dirty="0"/>
          </a:p>
        </p:txBody>
      </p:sp>
      <p:sp>
        <p:nvSpPr>
          <p:cNvPr id="9" name="Google Shape;768;p5">
            <a:extLst>
              <a:ext uri="{FF2B5EF4-FFF2-40B4-BE49-F238E27FC236}">
                <a16:creationId xmlns:a16="http://schemas.microsoft.com/office/drawing/2014/main" xmlns="" id="{4C4ADE69-7378-4A27-BE40-FD6ABB681488}"/>
              </a:ext>
            </a:extLst>
          </p:cNvPr>
          <p:cNvSpPr txBox="1"/>
          <p:nvPr/>
        </p:nvSpPr>
        <p:spPr>
          <a:xfrm>
            <a:off x="849086" y="3211916"/>
            <a:ext cx="556804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5">
            <a:extLst>
              <a:ext uri="{FF2B5EF4-FFF2-40B4-BE49-F238E27FC236}">
                <a16:creationId xmlns:a16="http://schemas.microsoft.com/office/drawing/2014/main" xmlns="" id="{E21866C4-891D-7CDC-711D-400D07752E2E}"/>
              </a:ext>
            </a:extLst>
          </p:cNvPr>
          <p:cNvSpPr/>
          <p:nvPr/>
        </p:nvSpPr>
        <p:spPr>
          <a:xfrm>
            <a:off x="10417629" y="6155871"/>
            <a:ext cx="1774371" cy="7021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770;p5">
            <a:extLst>
              <a:ext uri="{FF2B5EF4-FFF2-40B4-BE49-F238E27FC236}">
                <a16:creationId xmlns:a16="http://schemas.microsoft.com/office/drawing/2014/main" xmlns="" id="{888252F5-7749-6D05-B84A-E21C120226CB}"/>
              </a:ext>
            </a:extLst>
          </p:cNvPr>
          <p:cNvGrpSpPr/>
          <p:nvPr/>
        </p:nvGrpSpPr>
        <p:grpSpPr>
          <a:xfrm>
            <a:off x="7053943" y="2188029"/>
            <a:ext cx="5138057" cy="5009488"/>
            <a:chOff x="5017167" y="1395663"/>
            <a:chExt cx="3380875" cy="3374857"/>
          </a:xfrm>
        </p:grpSpPr>
        <p:pic>
          <p:nvPicPr>
            <p:cNvPr id="12" name="Google Shape;771;p5">
              <a:extLst>
                <a:ext uri="{FF2B5EF4-FFF2-40B4-BE49-F238E27FC236}">
                  <a16:creationId xmlns:a16="http://schemas.microsoft.com/office/drawing/2014/main" xmlns="" id="{82D25712-C810-F2E7-15F0-89013B7DFDB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0740" t="18577" r="7691"/>
            <a:stretch/>
          </p:blipFill>
          <p:spPr>
            <a:xfrm>
              <a:off x="5017167" y="1395663"/>
              <a:ext cx="3380875" cy="3374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772;p5">
              <a:extLst>
                <a:ext uri="{FF2B5EF4-FFF2-40B4-BE49-F238E27FC236}">
                  <a16:creationId xmlns:a16="http://schemas.microsoft.com/office/drawing/2014/main" xmlns="" id="{A2BCD722-D596-A959-7794-7FC249E65114}"/>
                </a:ext>
              </a:extLst>
            </p:cNvPr>
            <p:cNvSpPr txBox="1"/>
            <p:nvPr/>
          </p:nvSpPr>
          <p:spPr>
            <a:xfrm>
              <a:off x="5501439" y="3573377"/>
              <a:ext cx="1143000" cy="569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6F3F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YOU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69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717946-07C7-DC10-0F0C-F689D300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19</a:t>
            </a:fld>
            <a:endParaRPr lang="en-US"/>
          </a:p>
        </p:txBody>
      </p:sp>
      <p:sp>
        <p:nvSpPr>
          <p:cNvPr id="2" name="Google Shape;777;p6">
            <a:extLst>
              <a:ext uri="{FF2B5EF4-FFF2-40B4-BE49-F238E27FC236}">
                <a16:creationId xmlns:a16="http://schemas.microsoft.com/office/drawing/2014/main" xmlns="" id="{617E3754-B132-3470-0F3F-8B6AA3C406AB}"/>
              </a:ext>
            </a:extLst>
          </p:cNvPr>
          <p:cNvSpPr txBox="1"/>
          <p:nvPr/>
        </p:nvSpPr>
        <p:spPr>
          <a:xfrm>
            <a:off x="937979" y="1201029"/>
            <a:ext cx="8807599" cy="6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733" b="1" dirty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1) </a:t>
            </a:r>
            <a:r>
              <a:rPr lang="en-GB" sz="3733" b="1" dirty="0" smtClean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Self-Awareness </a:t>
            </a:r>
            <a:r>
              <a:rPr lang="ar-EG" sz="3733" b="1" dirty="0">
                <a:solidFill>
                  <a:schemeClr val="accent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الوعي الذاتي</a:t>
            </a:r>
            <a:endParaRPr sz="1400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78;p6">
            <a:extLst>
              <a:ext uri="{FF2B5EF4-FFF2-40B4-BE49-F238E27FC236}">
                <a16:creationId xmlns:a16="http://schemas.microsoft.com/office/drawing/2014/main" xmlns="" id="{F919D363-83A5-4965-D230-99F1D68DD980}"/>
              </a:ext>
            </a:extLst>
          </p:cNvPr>
          <p:cNvGrpSpPr/>
          <p:nvPr/>
        </p:nvGrpSpPr>
        <p:grpSpPr>
          <a:xfrm>
            <a:off x="6327321" y="1787666"/>
            <a:ext cx="4826128" cy="4499767"/>
            <a:chOff x="5017167" y="1395663"/>
            <a:chExt cx="3380875" cy="3374857"/>
          </a:xfrm>
        </p:grpSpPr>
        <p:pic>
          <p:nvPicPr>
            <p:cNvPr id="8" name="Google Shape;779;p6">
              <a:extLst>
                <a:ext uri="{FF2B5EF4-FFF2-40B4-BE49-F238E27FC236}">
                  <a16:creationId xmlns:a16="http://schemas.microsoft.com/office/drawing/2014/main" xmlns="" id="{41543EAE-98F7-E6EF-7D1F-4018ABC02E4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0740" t="18577" r="7691"/>
            <a:stretch/>
          </p:blipFill>
          <p:spPr>
            <a:xfrm>
              <a:off x="5017167" y="1395663"/>
              <a:ext cx="3380875" cy="3374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780;p6">
              <a:extLst>
                <a:ext uri="{FF2B5EF4-FFF2-40B4-BE49-F238E27FC236}">
                  <a16:creationId xmlns:a16="http://schemas.microsoft.com/office/drawing/2014/main" xmlns="" id="{EA30C7E1-1F51-1A70-E713-C243F00341A5}"/>
                </a:ext>
              </a:extLst>
            </p:cNvPr>
            <p:cNvSpPr txBox="1"/>
            <p:nvPr/>
          </p:nvSpPr>
          <p:spPr>
            <a:xfrm>
              <a:off x="5501439" y="3573377"/>
              <a:ext cx="1143000" cy="438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>
                  <a:solidFill>
                    <a:srgbClr val="F6F3F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YOU</a:t>
              </a:r>
              <a:endParaRPr/>
            </a:p>
          </p:txBody>
        </p:sp>
      </p:grpSp>
      <p:sp>
        <p:nvSpPr>
          <p:cNvPr id="10" name="Google Shape;781;p6">
            <a:extLst>
              <a:ext uri="{FF2B5EF4-FFF2-40B4-BE49-F238E27FC236}">
                <a16:creationId xmlns:a16="http://schemas.microsoft.com/office/drawing/2014/main" xmlns="" id="{F5B9AB59-61BA-E46D-2DDA-2778DB981903}"/>
              </a:ext>
            </a:extLst>
          </p:cNvPr>
          <p:cNvSpPr txBox="1"/>
          <p:nvPr/>
        </p:nvSpPr>
        <p:spPr>
          <a:xfrm>
            <a:off x="2080227" y="2069007"/>
            <a:ext cx="3105384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GB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Interests  </a:t>
            </a:r>
            <a:r>
              <a:rPr lang="ar-EG" sz="24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الاهتمامات</a:t>
            </a:r>
            <a:endParaRPr dirty="0"/>
          </a:p>
        </p:txBody>
      </p:sp>
      <p:sp>
        <p:nvSpPr>
          <p:cNvPr id="11" name="Google Shape;782;p6">
            <a:extLst>
              <a:ext uri="{FF2B5EF4-FFF2-40B4-BE49-F238E27FC236}">
                <a16:creationId xmlns:a16="http://schemas.microsoft.com/office/drawing/2014/main" xmlns="" id="{583273C7-5FBF-4E39-1DED-7AABF0107819}"/>
              </a:ext>
            </a:extLst>
          </p:cNvPr>
          <p:cNvSpPr txBox="1"/>
          <p:nvPr/>
        </p:nvSpPr>
        <p:spPr>
          <a:xfrm>
            <a:off x="2080227" y="2861881"/>
            <a:ext cx="2321816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GB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Values  </a:t>
            </a:r>
            <a:r>
              <a:rPr lang="ar-EG" sz="24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قيم</a:t>
            </a:r>
            <a:endParaRPr dirty="0"/>
          </a:p>
        </p:txBody>
      </p:sp>
      <p:sp>
        <p:nvSpPr>
          <p:cNvPr id="13" name="Google Shape;784;p6">
            <a:extLst>
              <a:ext uri="{FF2B5EF4-FFF2-40B4-BE49-F238E27FC236}">
                <a16:creationId xmlns:a16="http://schemas.microsoft.com/office/drawing/2014/main" xmlns="" id="{51898BD8-94A9-FCF6-BB19-B50EB246924A}"/>
              </a:ext>
            </a:extLst>
          </p:cNvPr>
          <p:cNvSpPr txBox="1"/>
          <p:nvPr/>
        </p:nvSpPr>
        <p:spPr>
          <a:xfrm>
            <a:off x="1963887" y="3654755"/>
            <a:ext cx="2941248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GB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Personality </a:t>
            </a:r>
            <a:r>
              <a:rPr lang="ar-EG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شخصية</a:t>
            </a:r>
            <a:r>
              <a:rPr lang="en-US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4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dirty="0"/>
          </a:p>
        </p:txBody>
      </p:sp>
      <p:sp>
        <p:nvSpPr>
          <p:cNvPr id="16" name="Google Shape;787;p6">
            <a:extLst>
              <a:ext uri="{FF2B5EF4-FFF2-40B4-BE49-F238E27FC236}">
                <a16:creationId xmlns:a16="http://schemas.microsoft.com/office/drawing/2014/main" xmlns="" id="{DD200754-B766-C7FD-2CAB-D15D6B57B6DB}"/>
              </a:ext>
            </a:extLst>
          </p:cNvPr>
          <p:cNvSpPr/>
          <p:nvPr/>
        </p:nvSpPr>
        <p:spPr>
          <a:xfrm>
            <a:off x="1494955" y="2916200"/>
            <a:ext cx="327431" cy="332003"/>
          </a:xfrm>
          <a:prstGeom prst="ellipse">
            <a:avLst/>
          </a:prstGeom>
          <a:solidFill>
            <a:srgbClr val="FCC47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789;p6">
            <a:extLst>
              <a:ext uri="{FF2B5EF4-FFF2-40B4-BE49-F238E27FC236}">
                <a16:creationId xmlns:a16="http://schemas.microsoft.com/office/drawing/2014/main" xmlns="" id="{EFA3061D-7E3E-D9B3-C0E7-C7371E17615B}"/>
              </a:ext>
            </a:extLst>
          </p:cNvPr>
          <p:cNvSpPr/>
          <p:nvPr/>
        </p:nvSpPr>
        <p:spPr>
          <a:xfrm>
            <a:off x="1494955" y="3743148"/>
            <a:ext cx="327431" cy="332003"/>
          </a:xfrm>
          <a:prstGeom prst="ellipse">
            <a:avLst/>
          </a:prstGeom>
          <a:solidFill>
            <a:srgbClr val="FCC47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790;p6">
            <a:extLst>
              <a:ext uri="{FF2B5EF4-FFF2-40B4-BE49-F238E27FC236}">
                <a16:creationId xmlns:a16="http://schemas.microsoft.com/office/drawing/2014/main" xmlns="" id="{72E42392-D501-4CED-1397-6C452823F6C7}"/>
              </a:ext>
            </a:extLst>
          </p:cNvPr>
          <p:cNvSpPr/>
          <p:nvPr/>
        </p:nvSpPr>
        <p:spPr>
          <a:xfrm>
            <a:off x="1494954" y="2165022"/>
            <a:ext cx="327431" cy="323578"/>
          </a:xfrm>
          <a:prstGeom prst="ellipse">
            <a:avLst/>
          </a:prstGeom>
          <a:solidFill>
            <a:srgbClr val="FCC47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45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ctrTitle" idx="4294967295"/>
          </p:nvPr>
        </p:nvSpPr>
        <p:spPr>
          <a:xfrm>
            <a:off x="850950" y="1972800"/>
            <a:ext cx="5716483" cy="2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200000"/>
              </a:lnSpc>
              <a:buSzPts val="2800"/>
            </a:pPr>
            <a:r>
              <a:rPr lang="en-US" sz="6600" b="1" dirty="0"/>
              <a:t>Activity</a:t>
            </a:r>
            <a:r>
              <a:rPr lang="en-US" sz="5400" b="1" dirty="0"/>
              <a:t/>
            </a:r>
            <a:br>
              <a:rPr lang="en-US" sz="5400" b="1" dirty="0"/>
            </a:br>
            <a:r>
              <a:rPr lang="en-US" sz="3600" b="1" dirty="0">
                <a:solidFill>
                  <a:srgbClr val="047D57"/>
                </a:solidFill>
              </a:rPr>
              <a:t>Ice-breaker</a:t>
            </a:r>
            <a:endParaRPr sz="3600" b="1" dirty="0">
              <a:solidFill>
                <a:srgbClr val="047D57"/>
              </a:solidFill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842657"/>
            <a:ext cx="5245049" cy="52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8"/>
          <p:cNvSpPr txBox="1"/>
          <p:nvPr/>
        </p:nvSpPr>
        <p:spPr>
          <a:xfrm>
            <a:off x="176463" y="1345025"/>
            <a:ext cx="11309684" cy="262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800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Self-Assessment and Career Aptitude 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Tests </a:t>
            </a:r>
            <a:r>
              <a:rPr lang="ar-EG" sz="2400" b="1" dirty="0">
                <a:latin typeface="Calibri"/>
                <a:ea typeface="Calibri"/>
                <a:cs typeface="Calibri"/>
                <a:sym typeface="Calibri"/>
              </a:rPr>
              <a:t>اختبارات التقييم الذاتي واختبارات الاستعداد المهني</a:t>
            </a:r>
            <a:endParaRPr sz="1867" dirty="0"/>
          </a:p>
          <a:p>
            <a:pPr>
              <a:spcBef>
                <a:spcPts val="1067"/>
              </a:spcBef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Individuals possess unique skills that can enhance their career prospects.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Self-assessment and aptitude tests can help identify these talents and their compatibility with suitable careers. RIASEC test can help you, scan this QR code and take the 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test</a:t>
            </a: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067"/>
              </a:spcBef>
            </a:pPr>
            <a:r>
              <a:rPr lang="ar-EG" sz="2400" dirty="0"/>
              <a:t>يمتلك الأفراد مهارات فريدة تُعزز فرصهم المهنية. تساعد اختبارات التقييم الذاتي والقدرات على تحديد هذه المواهب ومدى توافقها مع الوظائف المناسبة. يساعدك اختبار </a:t>
            </a:r>
            <a:r>
              <a:rPr lang="en-US" sz="2400" dirty="0"/>
              <a:t>RIASEC، </a:t>
            </a:r>
            <a:r>
              <a:rPr lang="ar-EG" sz="2400" dirty="0"/>
              <a:t>امسح رمز الاستجابة السريعة هذا وأجرِ الاختبار.</a:t>
            </a:r>
            <a:endParaRPr sz="2400" dirty="0"/>
          </a:p>
        </p:txBody>
      </p:sp>
      <p:pic>
        <p:nvPicPr>
          <p:cNvPr id="215" name="Google Shape;21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5073" y="4116152"/>
            <a:ext cx="2741848" cy="27418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3A6274-6FE8-9AA8-2AC3-35F1B51BE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641" y="383839"/>
            <a:ext cx="10272000" cy="568400"/>
          </a:xfrm>
        </p:spPr>
        <p:txBody>
          <a:bodyPr/>
          <a:lstStyle/>
          <a:p>
            <a:pPr algn="l"/>
            <a:r>
              <a:rPr lang="en-US" sz="4300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Calibri"/>
              </a:rPr>
              <a:t>Self-assessment </a:t>
            </a: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21</a:t>
            </a:fld>
            <a:endParaRPr lang="en-US"/>
          </a:p>
        </p:txBody>
      </p:sp>
      <p:sp>
        <p:nvSpPr>
          <p:cNvPr id="2" name="Google Shape;936;p19">
            <a:extLst>
              <a:ext uri="{FF2B5EF4-FFF2-40B4-BE49-F238E27FC236}">
                <a16:creationId xmlns:a16="http://schemas.microsoft.com/office/drawing/2014/main" xmlns="" id="{9CCF413B-F3E4-E5B5-6F59-90DF7625C6F9}"/>
              </a:ext>
            </a:extLst>
          </p:cNvPr>
          <p:cNvSpPr txBox="1"/>
          <p:nvPr/>
        </p:nvSpPr>
        <p:spPr>
          <a:xfrm>
            <a:off x="2255490" y="643652"/>
            <a:ext cx="46971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3200"/>
            </a:pPr>
            <a:r>
              <a:rPr lang="en-GB" sz="32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dirty="0"/>
          </a:p>
        </p:txBody>
      </p:sp>
      <p:sp>
        <p:nvSpPr>
          <p:cNvPr id="3" name="Google Shape;937;p19">
            <a:extLst>
              <a:ext uri="{FF2B5EF4-FFF2-40B4-BE49-F238E27FC236}">
                <a16:creationId xmlns:a16="http://schemas.microsoft.com/office/drawing/2014/main" xmlns="" id="{0F753E3D-6821-337E-F5BC-D598A3505A9E}"/>
              </a:ext>
            </a:extLst>
          </p:cNvPr>
          <p:cNvSpPr txBox="1"/>
          <p:nvPr/>
        </p:nvSpPr>
        <p:spPr>
          <a:xfrm>
            <a:off x="313893" y="1103231"/>
            <a:ext cx="6844896" cy="425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Deeply held convictions and principles that shape one's choices and actions, reflecting what they consider meaningful and right. They provide a moral compass for decision-making and behaviour</a:t>
            </a:r>
            <a:r>
              <a:rPr lang="en-GB" sz="2400" b="1" dirty="0" smtClean="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lnSpc>
                <a:spcPct val="130000"/>
              </a:lnSpc>
            </a:pPr>
            <a:r>
              <a:rPr lang="ar-EG" sz="2800" dirty="0"/>
              <a:t>قناعات ومبادئ راسخة تُشكّل خيارات الفرد وأفعاله، وتعكس ما يعتبره ذا معنى وصوابًا. وهي تُشكّل بوصلة أخلاقية لاتخاذ القرارات والسلوك</a:t>
            </a:r>
            <a:r>
              <a:rPr lang="ar-EG" dirty="0"/>
              <a:t>.</a:t>
            </a:r>
            <a:endParaRPr dirty="0"/>
          </a:p>
        </p:txBody>
      </p:sp>
      <p:pic>
        <p:nvPicPr>
          <p:cNvPr id="7" name="Google Shape;938;p19">
            <a:extLst>
              <a:ext uri="{FF2B5EF4-FFF2-40B4-BE49-F238E27FC236}">
                <a16:creationId xmlns:a16="http://schemas.microsoft.com/office/drawing/2014/main" xmlns="" id="{BDA357B4-878B-F1BA-FA5D-88C2A46AB7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825" y="525545"/>
            <a:ext cx="5035732" cy="5992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90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22</a:t>
            </a:fld>
            <a:endParaRPr lang="en-US"/>
          </a:p>
        </p:txBody>
      </p:sp>
      <p:sp>
        <p:nvSpPr>
          <p:cNvPr id="2" name="Google Shape;953;p21">
            <a:extLst>
              <a:ext uri="{FF2B5EF4-FFF2-40B4-BE49-F238E27FC236}">
                <a16:creationId xmlns:a16="http://schemas.microsoft.com/office/drawing/2014/main" xmlns="" id="{59D9C1F3-0575-FBBD-1CD1-43BCD31CFAD3}"/>
              </a:ext>
            </a:extLst>
          </p:cNvPr>
          <p:cNvSpPr txBox="1"/>
          <p:nvPr/>
        </p:nvSpPr>
        <p:spPr>
          <a:xfrm>
            <a:off x="650811" y="1061722"/>
            <a:ext cx="43806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Travel or Not?</a:t>
            </a:r>
            <a:endParaRPr sz="2400" b="1" dirty="0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954;p21">
            <a:extLst>
              <a:ext uri="{FF2B5EF4-FFF2-40B4-BE49-F238E27FC236}">
                <a16:creationId xmlns:a16="http://schemas.microsoft.com/office/drawing/2014/main" xmlns="" id="{DD66876A-6F6B-FAC7-B4FD-A161EBD98C77}"/>
              </a:ext>
            </a:extLst>
          </p:cNvPr>
          <p:cNvSpPr txBox="1"/>
          <p:nvPr/>
        </p:nvSpPr>
        <p:spPr>
          <a:xfrm>
            <a:off x="8231928" y="2303192"/>
            <a:ext cx="2357072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Independence</a:t>
            </a:r>
            <a:endParaRPr dirty="0"/>
          </a:p>
        </p:txBody>
      </p:sp>
      <p:sp>
        <p:nvSpPr>
          <p:cNvPr id="8" name="Google Shape;955;p21">
            <a:extLst>
              <a:ext uri="{FF2B5EF4-FFF2-40B4-BE49-F238E27FC236}">
                <a16:creationId xmlns:a16="http://schemas.microsoft.com/office/drawing/2014/main" xmlns="" id="{39F4DDDE-54CD-1B3E-905B-8E0566CCD5C0}"/>
              </a:ext>
            </a:extLst>
          </p:cNvPr>
          <p:cNvSpPr txBox="1"/>
          <p:nvPr/>
        </p:nvSpPr>
        <p:spPr>
          <a:xfrm>
            <a:off x="5331417" y="3064153"/>
            <a:ext cx="3999632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Adventure and Exploration</a:t>
            </a:r>
            <a:endParaRPr dirty="0"/>
          </a:p>
        </p:txBody>
      </p:sp>
      <p:sp>
        <p:nvSpPr>
          <p:cNvPr id="9" name="Google Shape;956;p21">
            <a:extLst>
              <a:ext uri="{FF2B5EF4-FFF2-40B4-BE49-F238E27FC236}">
                <a16:creationId xmlns:a16="http://schemas.microsoft.com/office/drawing/2014/main" xmlns="" id="{4178DC8D-A7E3-1863-0116-CD2CD918FC94}"/>
              </a:ext>
            </a:extLst>
          </p:cNvPr>
          <p:cNvSpPr txBox="1"/>
          <p:nvPr/>
        </p:nvSpPr>
        <p:spPr>
          <a:xfrm>
            <a:off x="8776693" y="3740284"/>
            <a:ext cx="2795376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Passion </a:t>
            </a:r>
            <a:endParaRPr dirty="0"/>
          </a:p>
        </p:txBody>
      </p:sp>
      <p:sp>
        <p:nvSpPr>
          <p:cNvPr id="10" name="Google Shape;957;p21">
            <a:extLst>
              <a:ext uri="{FF2B5EF4-FFF2-40B4-BE49-F238E27FC236}">
                <a16:creationId xmlns:a16="http://schemas.microsoft.com/office/drawing/2014/main" xmlns="" id="{898FD27D-EAE9-3501-314F-1E17D36A774B}"/>
              </a:ext>
            </a:extLst>
          </p:cNvPr>
          <p:cNvSpPr txBox="1"/>
          <p:nvPr/>
        </p:nvSpPr>
        <p:spPr>
          <a:xfrm>
            <a:off x="6014249" y="4635597"/>
            <a:ext cx="2795376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Safety and Security</a:t>
            </a:r>
            <a:endParaRPr dirty="0"/>
          </a:p>
        </p:txBody>
      </p:sp>
      <p:pic>
        <p:nvPicPr>
          <p:cNvPr id="11" name="Google Shape;958;p21" descr="A person walking with a backpack and a computer&#10;&#10;Description automatically generated">
            <a:extLst>
              <a:ext uri="{FF2B5EF4-FFF2-40B4-BE49-F238E27FC236}">
                <a16:creationId xmlns:a16="http://schemas.microsoft.com/office/drawing/2014/main" xmlns="" id="{4D187C8A-55D3-B040-C979-075A587A60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071" t="6653" r="15765" b="6700"/>
          <a:stretch/>
        </p:blipFill>
        <p:spPr>
          <a:xfrm>
            <a:off x="838200" y="1512386"/>
            <a:ext cx="3548610" cy="4642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59;p21">
            <a:extLst>
              <a:ext uri="{FF2B5EF4-FFF2-40B4-BE49-F238E27FC236}">
                <a16:creationId xmlns:a16="http://schemas.microsoft.com/office/drawing/2014/main" xmlns="" id="{54FD5BE3-4C69-A62A-439F-ED8CCB569FB5}"/>
              </a:ext>
            </a:extLst>
          </p:cNvPr>
          <p:cNvSpPr txBox="1"/>
          <p:nvPr/>
        </p:nvSpPr>
        <p:spPr>
          <a:xfrm>
            <a:off x="8993932" y="4831380"/>
            <a:ext cx="2795376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Responsibility</a:t>
            </a:r>
            <a:endParaRPr/>
          </a:p>
        </p:txBody>
      </p:sp>
      <p:sp>
        <p:nvSpPr>
          <p:cNvPr id="13" name="Google Shape;960;p21">
            <a:extLst>
              <a:ext uri="{FF2B5EF4-FFF2-40B4-BE49-F238E27FC236}">
                <a16:creationId xmlns:a16="http://schemas.microsoft.com/office/drawing/2014/main" xmlns="" id="{9F624659-D390-D670-8E00-A9F599F2AE4C}"/>
              </a:ext>
            </a:extLst>
          </p:cNvPr>
          <p:cNvSpPr txBox="1"/>
          <p:nvPr/>
        </p:nvSpPr>
        <p:spPr>
          <a:xfrm>
            <a:off x="7397607" y="5606295"/>
            <a:ext cx="2795376" cy="41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Stability </a:t>
            </a: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AF5A73-F26A-445E-C983-4854C082C630}"/>
              </a:ext>
            </a:extLst>
          </p:cNvPr>
          <p:cNvSpPr txBox="1"/>
          <p:nvPr/>
        </p:nvSpPr>
        <p:spPr>
          <a:xfrm>
            <a:off x="4723380" y="866055"/>
            <a:ext cx="70659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Your dream is to travel and learn abroad, but your family doesn’t want you to leave them ? What will you do </a:t>
            </a:r>
            <a:r>
              <a:rPr lang="en-US" sz="2000" b="1" dirty="0" smtClean="0"/>
              <a:t>?</a:t>
            </a:r>
          </a:p>
          <a:p>
            <a:pPr lvl="0"/>
            <a:r>
              <a:rPr lang="ar-EG" sz="2000" b="1" dirty="0"/>
              <a:t>حلمك هو السفر والدراسة في الخارج، لكن عائلتك لا تريد منك أن تتركهم؟ ماذا ستفعل؟</a:t>
            </a:r>
            <a:endParaRPr lang="en-US" sz="2000" b="1" dirty="0"/>
          </a:p>
        </p:txBody>
      </p:sp>
      <p:sp>
        <p:nvSpPr>
          <p:cNvPr id="15" name="Google Shape;957;p21">
            <a:extLst>
              <a:ext uri="{FF2B5EF4-FFF2-40B4-BE49-F238E27FC236}">
                <a16:creationId xmlns:a16="http://schemas.microsoft.com/office/drawing/2014/main" xmlns="" id="{2BDEEEF1-C53E-558D-1DED-1A30BA845BFD}"/>
              </a:ext>
            </a:extLst>
          </p:cNvPr>
          <p:cNvSpPr txBox="1"/>
          <p:nvPr/>
        </p:nvSpPr>
        <p:spPr>
          <a:xfrm>
            <a:off x="4324996" y="3833416"/>
            <a:ext cx="2795376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1800"/>
              <a:buFont typeface="Montserrat"/>
              <a:buNone/>
            </a:pPr>
            <a:r>
              <a:rPr lang="en-GB" sz="18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Family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7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23</a:t>
            </a:fld>
            <a:endParaRPr lang="en-US"/>
          </a:p>
        </p:txBody>
      </p:sp>
      <p:sp>
        <p:nvSpPr>
          <p:cNvPr id="2" name="Google Shape;965;p22">
            <a:extLst>
              <a:ext uri="{FF2B5EF4-FFF2-40B4-BE49-F238E27FC236}">
                <a16:creationId xmlns:a16="http://schemas.microsoft.com/office/drawing/2014/main" xmlns="" id="{C738081C-7944-8C86-0640-017FB1CF5629}"/>
              </a:ext>
            </a:extLst>
          </p:cNvPr>
          <p:cNvSpPr txBox="1"/>
          <p:nvPr/>
        </p:nvSpPr>
        <p:spPr>
          <a:xfrm>
            <a:off x="353271" y="4122946"/>
            <a:ext cx="5470011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600"/>
              <a:buFont typeface="Montserrat"/>
              <a:buNone/>
            </a:pPr>
            <a:r>
              <a:rPr lang="en-GB" sz="2000" b="1" i="0" u="none" strike="noStrike" cap="none" dirty="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“A job demands excessive hours, leaving me with little time for my family with very attractive salary</a:t>
            </a:r>
            <a:r>
              <a:rPr lang="en-GB" sz="2000" b="1" i="0" u="none" strike="noStrike" cap="none" dirty="0" smtClean="0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.“</a:t>
            </a:r>
          </a:p>
          <a:p>
            <a:pPr lvl="0" algn="ctr">
              <a:lnSpc>
                <a:spcPct val="130000"/>
              </a:lnSpc>
              <a:buClr>
                <a:srgbClr val="263238"/>
              </a:buClr>
              <a:buSzPts val="1600"/>
            </a:pPr>
            <a:r>
              <a:rPr lang="ar-EG" sz="1800" dirty="0"/>
              <a:t>"</a:t>
            </a:r>
            <a:r>
              <a:rPr lang="ar-EG" sz="2400" dirty="0"/>
              <a:t>تتطلب الوظيفة ساعات عمل طويلة، مما يترك لي وقتًا قليلًا لعائلتي مقابل راتب مغرٍ للغاية.</a:t>
            </a:r>
            <a:r>
              <a:rPr lang="ar-EG" sz="1800" dirty="0"/>
              <a:t>"</a:t>
            </a:r>
            <a:endParaRPr sz="1800" dirty="0"/>
          </a:p>
        </p:txBody>
      </p:sp>
      <p:pic>
        <p:nvPicPr>
          <p:cNvPr id="3" name="Google Shape;966;p22">
            <a:extLst>
              <a:ext uri="{FF2B5EF4-FFF2-40B4-BE49-F238E27FC236}">
                <a16:creationId xmlns:a16="http://schemas.microsoft.com/office/drawing/2014/main" xmlns="" id="{B1E1425E-0F6A-8FDB-4A2B-57444EBED3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958" t="16782" r="14558" b="3920"/>
          <a:stretch/>
        </p:blipFill>
        <p:spPr>
          <a:xfrm>
            <a:off x="1135118" y="264274"/>
            <a:ext cx="3294993" cy="35080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67;p22">
            <a:extLst>
              <a:ext uri="{FF2B5EF4-FFF2-40B4-BE49-F238E27FC236}">
                <a16:creationId xmlns:a16="http://schemas.microsoft.com/office/drawing/2014/main" xmlns="" id="{E252A8FE-3B10-18ED-B203-203F62880A64}"/>
              </a:ext>
            </a:extLst>
          </p:cNvPr>
          <p:cNvSpPr txBox="1"/>
          <p:nvPr/>
        </p:nvSpPr>
        <p:spPr>
          <a:xfrm>
            <a:off x="9226769" y="2979982"/>
            <a:ext cx="2234761" cy="45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2000"/>
              <a:buFont typeface="Montserrat"/>
              <a:buNone/>
            </a:pPr>
            <a:r>
              <a:rPr lang="en-GB" sz="2000" b="1" i="0" u="none" strike="noStrike" cap="none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Family </a:t>
            </a:r>
            <a:endParaRPr/>
          </a:p>
        </p:txBody>
      </p:sp>
      <p:sp>
        <p:nvSpPr>
          <p:cNvPr id="8" name="Google Shape;968;p22">
            <a:extLst>
              <a:ext uri="{FF2B5EF4-FFF2-40B4-BE49-F238E27FC236}">
                <a16:creationId xmlns:a16="http://schemas.microsoft.com/office/drawing/2014/main" xmlns="" id="{4D49C857-AA25-3003-0B49-5C4E08F95EE2}"/>
              </a:ext>
            </a:extLst>
          </p:cNvPr>
          <p:cNvSpPr txBox="1"/>
          <p:nvPr/>
        </p:nvSpPr>
        <p:spPr>
          <a:xfrm>
            <a:off x="7669923" y="4111437"/>
            <a:ext cx="3730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Work life balance </a:t>
            </a:r>
            <a:endParaRPr sz="2000" dirty="0">
              <a:solidFill>
                <a:srgbClr val="51BB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9;p22">
            <a:extLst>
              <a:ext uri="{FF2B5EF4-FFF2-40B4-BE49-F238E27FC236}">
                <a16:creationId xmlns:a16="http://schemas.microsoft.com/office/drawing/2014/main" xmlns="" id="{C733CAC9-69C2-C091-93BB-D9C81629AF03}"/>
              </a:ext>
            </a:extLst>
          </p:cNvPr>
          <p:cNvSpPr txBox="1"/>
          <p:nvPr/>
        </p:nvSpPr>
        <p:spPr>
          <a:xfrm>
            <a:off x="5033141" y="1466491"/>
            <a:ext cx="3426635" cy="45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2000"/>
              <a:buFont typeface="Montserrat"/>
              <a:buNone/>
            </a:pPr>
            <a:r>
              <a:rPr lang="en-GB" sz="2000" b="1" i="0" u="none" strike="noStrike" cap="none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Salary (Money)</a:t>
            </a:r>
            <a:endParaRPr/>
          </a:p>
        </p:txBody>
      </p:sp>
      <p:sp>
        <p:nvSpPr>
          <p:cNvPr id="10" name="Google Shape;970;p22">
            <a:extLst>
              <a:ext uri="{FF2B5EF4-FFF2-40B4-BE49-F238E27FC236}">
                <a16:creationId xmlns:a16="http://schemas.microsoft.com/office/drawing/2014/main" xmlns="" id="{7765E2A3-A886-C7B3-1331-2F11E781242C}"/>
              </a:ext>
            </a:extLst>
          </p:cNvPr>
          <p:cNvSpPr txBox="1"/>
          <p:nvPr/>
        </p:nvSpPr>
        <p:spPr>
          <a:xfrm>
            <a:off x="6192875" y="4849278"/>
            <a:ext cx="3730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Financial Security</a:t>
            </a:r>
            <a:endParaRPr sz="2000" dirty="0">
              <a:solidFill>
                <a:srgbClr val="51BB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1;p22">
            <a:extLst>
              <a:ext uri="{FF2B5EF4-FFF2-40B4-BE49-F238E27FC236}">
                <a16:creationId xmlns:a16="http://schemas.microsoft.com/office/drawing/2014/main" xmlns="" id="{D4111408-A6D1-2ED3-B371-D478F46E3D73}"/>
              </a:ext>
            </a:extLst>
          </p:cNvPr>
          <p:cNvSpPr txBox="1"/>
          <p:nvPr/>
        </p:nvSpPr>
        <p:spPr>
          <a:xfrm>
            <a:off x="5474575" y="2806561"/>
            <a:ext cx="3998735" cy="45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2000"/>
              <a:buFont typeface="Montserrat"/>
              <a:buNone/>
            </a:pPr>
            <a:r>
              <a:rPr lang="en-GB" sz="2000" b="1" i="0" u="none" strike="noStrike" cap="none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Health and Well-being</a:t>
            </a:r>
            <a:endParaRPr/>
          </a:p>
        </p:txBody>
      </p:sp>
      <p:sp>
        <p:nvSpPr>
          <p:cNvPr id="12" name="Google Shape;972;p22">
            <a:extLst>
              <a:ext uri="{FF2B5EF4-FFF2-40B4-BE49-F238E27FC236}">
                <a16:creationId xmlns:a16="http://schemas.microsoft.com/office/drawing/2014/main" xmlns="" id="{F2E40259-F52E-DE45-3E38-E560E22EDD41}"/>
              </a:ext>
            </a:extLst>
          </p:cNvPr>
          <p:cNvSpPr txBox="1"/>
          <p:nvPr/>
        </p:nvSpPr>
        <p:spPr>
          <a:xfrm>
            <a:off x="8138948" y="2018284"/>
            <a:ext cx="3426635" cy="45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Career Ambition</a:t>
            </a:r>
            <a:endParaRPr sz="2000" b="1" i="0" u="none" strike="noStrike" cap="none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141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24</a:t>
            </a:fld>
            <a:endParaRPr lang="en-US"/>
          </a:p>
        </p:txBody>
      </p:sp>
      <p:sp>
        <p:nvSpPr>
          <p:cNvPr id="2" name="Google Shape;977;p23">
            <a:extLst>
              <a:ext uri="{FF2B5EF4-FFF2-40B4-BE49-F238E27FC236}">
                <a16:creationId xmlns:a16="http://schemas.microsoft.com/office/drawing/2014/main" xmlns="" id="{65789706-2F70-5642-EA4B-E27A359DBA48}"/>
              </a:ext>
            </a:extLst>
          </p:cNvPr>
          <p:cNvSpPr txBox="1"/>
          <p:nvPr/>
        </p:nvSpPr>
        <p:spPr>
          <a:xfrm>
            <a:off x="1123292" y="4988315"/>
            <a:ext cx="638923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 panose="00000500000000000000" pitchFamily="2" charset="0"/>
              </a:rPr>
              <a:t>“You have an exam in a couple of days and there is a school reunion today” </a:t>
            </a:r>
            <a:endParaRPr lang="en-US" sz="2400" b="1" dirty="0" smtClean="0">
              <a:latin typeface="Montserrat" panose="00000500000000000000" pitchFamily="2" charset="0"/>
            </a:endParaRPr>
          </a:p>
          <a:p>
            <a:pPr lvl="0"/>
            <a:r>
              <a:rPr lang="ar-EG" sz="2400" b="1" dirty="0">
                <a:latin typeface="Montserrat" panose="00000500000000000000" pitchFamily="2" charset="0"/>
              </a:rPr>
              <a:t>"لديك امتحان بعد يومين وهناك اجتماع مدرسي اليوم"</a:t>
            </a:r>
            <a:endParaRPr lang="en-US" sz="2400" b="1" dirty="0">
              <a:latin typeface="Montserrat" panose="00000500000000000000" pitchFamily="2" charset="0"/>
            </a:endParaRPr>
          </a:p>
        </p:txBody>
      </p:sp>
      <p:sp>
        <p:nvSpPr>
          <p:cNvPr id="3" name="Google Shape;978;p23">
            <a:extLst>
              <a:ext uri="{FF2B5EF4-FFF2-40B4-BE49-F238E27FC236}">
                <a16:creationId xmlns:a16="http://schemas.microsoft.com/office/drawing/2014/main" xmlns="" id="{E96C885A-B7CF-9766-31CA-3F95D3E49F7E}"/>
              </a:ext>
            </a:extLst>
          </p:cNvPr>
          <p:cNvSpPr txBox="1"/>
          <p:nvPr/>
        </p:nvSpPr>
        <p:spPr>
          <a:xfrm>
            <a:off x="7512526" y="4111437"/>
            <a:ext cx="3730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Friends</a:t>
            </a:r>
            <a:endParaRPr sz="2000" dirty="0">
              <a:solidFill>
                <a:srgbClr val="51BB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79;p23">
            <a:extLst>
              <a:ext uri="{FF2B5EF4-FFF2-40B4-BE49-F238E27FC236}">
                <a16:creationId xmlns:a16="http://schemas.microsoft.com/office/drawing/2014/main" xmlns="" id="{389FBBE1-0690-881E-0DFB-C9D6930B453C}"/>
              </a:ext>
            </a:extLst>
          </p:cNvPr>
          <p:cNvSpPr txBox="1"/>
          <p:nvPr/>
        </p:nvSpPr>
        <p:spPr>
          <a:xfrm>
            <a:off x="7422716" y="2101441"/>
            <a:ext cx="256347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BB74"/>
              </a:buClr>
              <a:buSzPts val="2000"/>
              <a:buFont typeface="Montserrat"/>
              <a:buNone/>
            </a:pPr>
            <a:r>
              <a:rPr lang="en-GB" sz="2000" b="1" i="0" u="none" strike="noStrike" cap="none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Commitment</a:t>
            </a:r>
            <a:endParaRPr sz="2000" b="1" i="0" u="none" strike="noStrike" cap="none" dirty="0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980;p23">
            <a:extLst>
              <a:ext uri="{FF2B5EF4-FFF2-40B4-BE49-F238E27FC236}">
                <a16:creationId xmlns:a16="http://schemas.microsoft.com/office/drawing/2014/main" xmlns="" id="{B55F6195-41AE-51A4-47A3-7652D36394F8}"/>
              </a:ext>
            </a:extLst>
          </p:cNvPr>
          <p:cNvSpPr txBox="1"/>
          <p:nvPr/>
        </p:nvSpPr>
        <p:spPr>
          <a:xfrm>
            <a:off x="5317178" y="3084292"/>
            <a:ext cx="3998735" cy="45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  <a:endParaRPr sz="2000" b="1" i="0" u="none" strike="noStrike" cap="none" dirty="0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981;p23">
            <a:extLst>
              <a:ext uri="{FF2B5EF4-FFF2-40B4-BE49-F238E27FC236}">
                <a16:creationId xmlns:a16="http://schemas.microsoft.com/office/drawing/2014/main" xmlns="" id="{B97BB89A-EC87-3A15-1E50-2222F461BD31}"/>
              </a:ext>
            </a:extLst>
          </p:cNvPr>
          <p:cNvSpPr txBox="1"/>
          <p:nvPr/>
        </p:nvSpPr>
        <p:spPr>
          <a:xfrm>
            <a:off x="7758485" y="3132976"/>
            <a:ext cx="342663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Fun</a:t>
            </a:r>
            <a:endParaRPr sz="2000" b="1" dirty="0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982;p23">
            <a:extLst>
              <a:ext uri="{FF2B5EF4-FFF2-40B4-BE49-F238E27FC236}">
                <a16:creationId xmlns:a16="http://schemas.microsoft.com/office/drawing/2014/main" xmlns="" id="{70DE87F5-585F-9FAB-FB27-2753DC7EC5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062" y="27936"/>
            <a:ext cx="5249917" cy="524991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83;p23">
            <a:extLst>
              <a:ext uri="{FF2B5EF4-FFF2-40B4-BE49-F238E27FC236}">
                <a16:creationId xmlns:a16="http://schemas.microsoft.com/office/drawing/2014/main" xmlns="" id="{2B6EF50D-578A-A348-5049-B0095518E515}"/>
              </a:ext>
            </a:extLst>
          </p:cNvPr>
          <p:cNvSpPr txBox="1"/>
          <p:nvPr/>
        </p:nvSpPr>
        <p:spPr>
          <a:xfrm>
            <a:off x="8149565" y="5007398"/>
            <a:ext cx="24564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Persistence</a:t>
            </a:r>
            <a:endParaRPr dirty="0"/>
          </a:p>
        </p:txBody>
      </p:sp>
      <p:sp>
        <p:nvSpPr>
          <p:cNvPr id="12" name="Google Shape;983;p23">
            <a:extLst>
              <a:ext uri="{FF2B5EF4-FFF2-40B4-BE49-F238E27FC236}">
                <a16:creationId xmlns:a16="http://schemas.microsoft.com/office/drawing/2014/main" xmlns="" id="{AF01DFFB-E28B-9259-994A-88CB50F20070}"/>
              </a:ext>
            </a:extLst>
          </p:cNvPr>
          <p:cNvSpPr txBox="1"/>
          <p:nvPr/>
        </p:nvSpPr>
        <p:spPr>
          <a:xfrm>
            <a:off x="9535205" y="4111437"/>
            <a:ext cx="24564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Happiness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4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6169" y="6368382"/>
            <a:ext cx="2743200" cy="365125"/>
          </a:xfrm>
        </p:spPr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25</a:t>
            </a:fld>
            <a:endParaRPr lang="en-US"/>
          </a:p>
        </p:txBody>
      </p:sp>
      <p:sp>
        <p:nvSpPr>
          <p:cNvPr id="2" name="Google Shape;988;p24">
            <a:extLst>
              <a:ext uri="{FF2B5EF4-FFF2-40B4-BE49-F238E27FC236}">
                <a16:creationId xmlns:a16="http://schemas.microsoft.com/office/drawing/2014/main" xmlns="" id="{8F0DCEA3-83CD-E8E1-E46A-B725046F1358}"/>
              </a:ext>
            </a:extLst>
          </p:cNvPr>
          <p:cNvSpPr txBox="1"/>
          <p:nvPr/>
        </p:nvSpPr>
        <p:spPr>
          <a:xfrm>
            <a:off x="1277968" y="361406"/>
            <a:ext cx="979796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GB" sz="32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Prioritize Career Values </a:t>
            </a:r>
            <a:r>
              <a:rPr lang="en-GB" sz="3200" b="1" dirty="0" smtClean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ar-EG" sz="3200" b="1" dirty="0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rPr>
              <a:t>إعطاء الأولوية لقيم المهنة</a:t>
            </a:r>
            <a:endParaRPr sz="2400" b="1" dirty="0">
              <a:solidFill>
                <a:srgbClr val="51BB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989;p24">
            <a:extLst>
              <a:ext uri="{FF2B5EF4-FFF2-40B4-BE49-F238E27FC236}">
                <a16:creationId xmlns:a16="http://schemas.microsoft.com/office/drawing/2014/main" xmlns="" id="{69FC4049-7727-5A7F-82ED-21927C741C30}"/>
              </a:ext>
            </a:extLst>
          </p:cNvPr>
          <p:cNvSpPr txBox="1"/>
          <p:nvPr/>
        </p:nvSpPr>
        <p:spPr>
          <a:xfrm>
            <a:off x="266436" y="902564"/>
            <a:ext cx="10690057" cy="595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What’s the most important value to me? </a:t>
            </a:r>
            <a:r>
              <a:rPr lang="ar-EG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ما هي القيمة الأكثر أهمية بالنسبة لي؟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400" b="1" dirty="0">
              <a:solidFill>
                <a:srgbClr val="45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Salary </a:t>
            </a:r>
            <a:r>
              <a:rPr lang="ar-EG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الراتب</a:t>
            </a:r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Job </a:t>
            </a: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Stability 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الاستقرار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الوظيفي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Free Time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وقت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الفراغ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Making an </a:t>
            </a: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Impact 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إحداث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تأثير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Location </a:t>
            </a: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الموقع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Company Culture </a:t>
            </a: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ثقافة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الشركة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Work </a:t>
            </a: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Environment 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بيئة </a:t>
            </a:r>
            <a:r>
              <a:rPr lang="ar-EG" sz="18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العمل</a:t>
            </a:r>
            <a:endParaRPr sz="1800" dirty="0"/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Family and Personal Life </a:t>
            </a: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ar-EG" sz="24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الحياة العائلية </a:t>
            </a:r>
            <a:r>
              <a:rPr lang="ar-EG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والشخصية</a:t>
            </a:r>
            <a:endParaRPr lang="en-GB" sz="2400" b="1" dirty="0" smtClean="0">
              <a:solidFill>
                <a:srgbClr val="45343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r>
              <a:rPr lang="en-GB" sz="2400" b="1" dirty="0" smtClean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Competition  </a:t>
            </a:r>
            <a:r>
              <a:rPr lang="ar-EG" sz="1800" b="1" dirty="0">
                <a:solidFill>
                  <a:srgbClr val="453434"/>
                </a:solidFill>
                <a:latin typeface="Montserrat"/>
                <a:ea typeface="Montserrat"/>
                <a:cs typeface="Montserrat"/>
                <a:sym typeface="Montserrat"/>
              </a:rPr>
              <a:t>المنافسة</a:t>
            </a:r>
            <a:endParaRPr lang="ar-EG" sz="1800" dirty="0"/>
          </a:p>
          <a:p>
            <a:pPr marL="285750" lvl="0" indent="-285750">
              <a:lnSpc>
                <a:spcPct val="150000"/>
              </a:lnSpc>
              <a:buClr>
                <a:srgbClr val="453434"/>
              </a:buClr>
              <a:buSzPts val="1800"/>
              <a:buFont typeface="Arial"/>
              <a:buChar char="•"/>
            </a:pPr>
            <a:endParaRPr dirty="0"/>
          </a:p>
        </p:txBody>
      </p:sp>
      <p:grpSp>
        <p:nvGrpSpPr>
          <p:cNvPr id="7" name="Google Shape;990;p24">
            <a:extLst>
              <a:ext uri="{FF2B5EF4-FFF2-40B4-BE49-F238E27FC236}">
                <a16:creationId xmlns:a16="http://schemas.microsoft.com/office/drawing/2014/main" xmlns="" id="{E2A5313C-BEC5-F27C-08F3-32E874648684}"/>
              </a:ext>
            </a:extLst>
          </p:cNvPr>
          <p:cNvGrpSpPr/>
          <p:nvPr/>
        </p:nvGrpSpPr>
        <p:grpSpPr>
          <a:xfrm>
            <a:off x="7162800" y="3178384"/>
            <a:ext cx="4229100" cy="1524000"/>
            <a:chOff x="7658100" y="2762250"/>
            <a:chExt cx="4229100" cy="1524000"/>
          </a:xfrm>
        </p:grpSpPr>
        <p:sp>
          <p:nvSpPr>
            <p:cNvPr id="8" name="Google Shape;991;p24">
              <a:extLst>
                <a:ext uri="{FF2B5EF4-FFF2-40B4-BE49-F238E27FC236}">
                  <a16:creationId xmlns:a16="http://schemas.microsoft.com/office/drawing/2014/main" xmlns="" id="{485AAAA4-DC51-B762-9737-67351A19F7C6}"/>
                </a:ext>
              </a:extLst>
            </p:cNvPr>
            <p:cNvSpPr/>
            <p:nvPr/>
          </p:nvSpPr>
          <p:spPr>
            <a:xfrm>
              <a:off x="7658100" y="2762250"/>
              <a:ext cx="4229100" cy="1524000"/>
            </a:xfrm>
            <a:custGeom>
              <a:avLst/>
              <a:gdLst/>
              <a:ahLst/>
              <a:cxnLst/>
              <a:rect l="l" t="t" r="r" b="b"/>
              <a:pathLst>
                <a:path w="4229100" h="1524000" fill="none" extrusionOk="0">
                  <a:moveTo>
                    <a:pt x="4833946" y="506273"/>
                  </a:moveTo>
                  <a:cubicBezTo>
                    <a:pt x="4700693" y="516350"/>
                    <a:pt x="4345303" y="686063"/>
                    <a:pt x="4224868" y="713815"/>
                  </a:cubicBezTo>
                  <a:cubicBezTo>
                    <a:pt x="4315080" y="1227973"/>
                    <a:pt x="3192243" y="1598343"/>
                    <a:pt x="2160247" y="1523822"/>
                  </a:cubicBezTo>
                  <a:cubicBezTo>
                    <a:pt x="1150327" y="1557558"/>
                    <a:pt x="326782" y="1281996"/>
                    <a:pt x="73106" y="960634"/>
                  </a:cubicBezTo>
                  <a:cubicBezTo>
                    <a:pt x="-199082" y="435706"/>
                    <a:pt x="607436" y="-65658"/>
                    <a:pt x="2011886" y="898"/>
                  </a:cubicBezTo>
                  <a:cubicBezTo>
                    <a:pt x="2937450" y="-48042"/>
                    <a:pt x="3707538" y="191859"/>
                    <a:pt x="4021113" y="432445"/>
                  </a:cubicBezTo>
                  <a:cubicBezTo>
                    <a:pt x="4148119" y="393527"/>
                    <a:pt x="4665503" y="480999"/>
                    <a:pt x="4833946" y="506273"/>
                  </a:cubicBezTo>
                  <a:close/>
                </a:path>
                <a:path w="4229100" h="1524000" extrusionOk="0">
                  <a:moveTo>
                    <a:pt x="4833946" y="506273"/>
                  </a:moveTo>
                  <a:cubicBezTo>
                    <a:pt x="4667498" y="553532"/>
                    <a:pt x="4503415" y="574668"/>
                    <a:pt x="4224868" y="713815"/>
                  </a:cubicBezTo>
                  <a:cubicBezTo>
                    <a:pt x="4294307" y="1161351"/>
                    <a:pt x="3407893" y="1393056"/>
                    <a:pt x="2160247" y="1523822"/>
                  </a:cubicBezTo>
                  <a:cubicBezTo>
                    <a:pt x="1229727" y="1511977"/>
                    <a:pt x="399059" y="1257080"/>
                    <a:pt x="73106" y="960634"/>
                  </a:cubicBezTo>
                  <a:cubicBezTo>
                    <a:pt x="-354480" y="461127"/>
                    <a:pt x="604402" y="13706"/>
                    <a:pt x="2011886" y="898"/>
                  </a:cubicBezTo>
                  <a:cubicBezTo>
                    <a:pt x="2816935" y="-34390"/>
                    <a:pt x="3708220" y="126869"/>
                    <a:pt x="4021113" y="432445"/>
                  </a:cubicBezTo>
                  <a:cubicBezTo>
                    <a:pt x="4380286" y="534762"/>
                    <a:pt x="4740953" y="429581"/>
                    <a:pt x="4833946" y="50627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92;p24">
              <a:extLst>
                <a:ext uri="{FF2B5EF4-FFF2-40B4-BE49-F238E27FC236}">
                  <a16:creationId xmlns:a16="http://schemas.microsoft.com/office/drawing/2014/main" xmlns="" id="{64AB9DE9-66DD-DE5F-C44C-DC7016A2FC3C}"/>
                </a:ext>
              </a:extLst>
            </p:cNvPr>
            <p:cNvSpPr txBox="1"/>
            <p:nvPr/>
          </p:nvSpPr>
          <p:spPr>
            <a:xfrm>
              <a:off x="7917333" y="3021823"/>
              <a:ext cx="36539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 b="1">
                  <a:solidFill>
                    <a:srgbClr val="51BB7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Values Assessment</a:t>
              </a:r>
              <a:endParaRPr sz="2000" b="1" u="sng">
                <a:solidFill>
                  <a:srgbClr val="51BB7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78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213b09385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rgbClr val="2AAF82"/>
                </a:solidFill>
              </a:rPr>
              <a:t>Quiz </a:t>
            </a:r>
            <a:endParaRPr>
              <a:solidFill>
                <a:srgbClr val="2AAF82"/>
              </a:solidFill>
            </a:endParaRPr>
          </a:p>
        </p:txBody>
      </p:sp>
      <p:sp>
        <p:nvSpPr>
          <p:cNvPr id="333" name="Google Shape;333;g2d213b09385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5 questions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5 minutes </a:t>
            </a:r>
            <a:endParaRPr/>
          </a:p>
        </p:txBody>
      </p:sp>
      <p:sp>
        <p:nvSpPr>
          <p:cNvPr id="334" name="Google Shape;334;g2d213b09385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0FAB7D"/>
              </a:buClr>
              <a:buSzPts val="4000"/>
            </a:pPr>
            <a:r>
              <a:rPr lang="en-US" sz="4000" b="1" dirty="0">
                <a:solidFill>
                  <a:srgbClr val="0FAB7D"/>
                </a:solidFill>
              </a:rPr>
              <a:t>Examples of Skills for Job </a:t>
            </a:r>
            <a:r>
              <a:rPr lang="en-US" sz="4000" b="1" dirty="0" smtClean="0">
                <a:solidFill>
                  <a:srgbClr val="0FAB7D"/>
                </a:solidFill>
              </a:rPr>
              <a:t>Profiles</a:t>
            </a:r>
            <a:br>
              <a:rPr lang="en-US" sz="4000" b="1" dirty="0" smtClean="0">
                <a:solidFill>
                  <a:srgbClr val="0FAB7D"/>
                </a:solidFill>
              </a:rPr>
            </a:br>
            <a:r>
              <a:rPr lang="ar-EG" sz="4000" dirty="0">
                <a:solidFill>
                  <a:srgbClr val="0FAB7D"/>
                </a:solidFill>
              </a:rPr>
              <a:t>أمثلة على المهارات اللازمة لملفات تعريف الوظائف</a:t>
            </a:r>
            <a:r>
              <a:rPr lang="en-US" sz="4000" b="1" dirty="0" smtClean="0">
                <a:solidFill>
                  <a:srgbClr val="0FAB7D"/>
                </a:solidFill>
              </a:rPr>
              <a:t> </a:t>
            </a:r>
            <a:endParaRPr dirty="0"/>
          </a:p>
        </p:txBody>
      </p:sp>
      <p:sp>
        <p:nvSpPr>
          <p:cNvPr id="349" name="Google Shape;34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52" name="Google Shape;3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690688"/>
            <a:ext cx="8205106" cy="411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838200" y="53210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>
              <a:buClr>
                <a:srgbClr val="0FAB7D"/>
              </a:buClr>
              <a:buSzPct val="100000"/>
            </a:pPr>
            <a:r>
              <a:rPr lang="en-US" b="1" dirty="0">
                <a:solidFill>
                  <a:srgbClr val="0FAB7D"/>
                </a:solidFill>
              </a:rPr>
              <a:t>Sample Skills  </a:t>
            </a:r>
            <a:br>
              <a:rPr lang="en-US" b="1" dirty="0">
                <a:solidFill>
                  <a:srgbClr val="0FAB7D"/>
                </a:solidFill>
              </a:rPr>
            </a:br>
            <a:r>
              <a:rPr lang="en-US" b="1" dirty="0">
                <a:solidFill>
                  <a:srgbClr val="0FAB7D"/>
                </a:solidFill>
              </a:rPr>
              <a:t>Digital Arts Professional </a:t>
            </a:r>
            <a:r>
              <a:rPr lang="ar-EG" dirty="0">
                <a:solidFill>
                  <a:srgbClr val="0FAB7D"/>
                </a:solidFill>
              </a:rPr>
              <a:t>محترف الفنون الرقمية</a:t>
            </a:r>
            <a:r>
              <a:rPr lang="en-US" b="1" dirty="0">
                <a:solidFill>
                  <a:srgbClr val="0FAB7D"/>
                </a:solidFill>
              </a:rPr>
              <a:t/>
            </a:r>
            <a:br>
              <a:rPr lang="en-US" b="1" dirty="0">
                <a:solidFill>
                  <a:srgbClr val="0FAB7D"/>
                </a:solidFill>
              </a:rPr>
            </a:br>
            <a:endParaRPr b="1" dirty="0">
              <a:solidFill>
                <a:srgbClr val="0FAB7D"/>
              </a:solidFill>
            </a:endParaRPr>
          </a:p>
        </p:txBody>
      </p:sp>
      <p:sp>
        <p:nvSpPr>
          <p:cNvPr id="359" name="Google Shape;359;p25"/>
          <p:cNvSpPr txBox="1">
            <a:spLocks noGrp="1"/>
          </p:cNvSpPr>
          <p:nvPr>
            <p:ph type="body" idx="1"/>
          </p:nvPr>
        </p:nvSpPr>
        <p:spPr>
          <a:xfrm>
            <a:off x="362211" y="1599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2800"/>
              <a:buNone/>
            </a:pPr>
            <a:r>
              <a:rPr lang="en-US" dirty="0"/>
              <a:t>1. Creative and Artistic </a:t>
            </a:r>
            <a:r>
              <a:rPr lang="en-US" dirty="0" smtClean="0"/>
              <a:t>Ability </a:t>
            </a:r>
            <a:r>
              <a:rPr lang="ar-EG" dirty="0"/>
              <a:t>القدرة الإبداعية والفنية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>
              <a:buSzPts val="2800"/>
              <a:buNone/>
            </a:pPr>
            <a:r>
              <a:rPr lang="en-US" dirty="0"/>
              <a:t>2. Visual </a:t>
            </a:r>
            <a:r>
              <a:rPr lang="en-US" dirty="0" smtClean="0"/>
              <a:t>Storytelling  </a:t>
            </a:r>
            <a:r>
              <a:rPr lang="ar-EG" dirty="0"/>
              <a:t>رواية القصص المرئية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>
              <a:buSzPts val="2800"/>
              <a:buNone/>
            </a:pPr>
            <a:r>
              <a:rPr lang="en-US" dirty="0"/>
              <a:t>3. Attention to Detail and </a:t>
            </a:r>
            <a:r>
              <a:rPr lang="en-US" dirty="0" smtClean="0"/>
              <a:t>Precision  </a:t>
            </a:r>
            <a:r>
              <a:rPr lang="ar-EG" dirty="0"/>
              <a:t>الاهتمام بالتفاصيل والدقة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>
              <a:buSzPts val="2800"/>
              <a:buNone/>
            </a:pPr>
            <a:r>
              <a:rPr lang="en-US" dirty="0"/>
              <a:t>4. Adaptability and Continuous </a:t>
            </a:r>
            <a:r>
              <a:rPr lang="en-US" dirty="0" smtClean="0"/>
              <a:t>Learning </a:t>
            </a:r>
            <a:r>
              <a:rPr lang="ar-EG" dirty="0"/>
              <a:t>القدرة على التكيف والتعلم المستمر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>
              <a:buSzPts val="2800"/>
              <a:buNone/>
            </a:pPr>
            <a:r>
              <a:rPr lang="en-US" dirty="0"/>
              <a:t>5. Collaboration and </a:t>
            </a:r>
            <a:r>
              <a:rPr lang="en-US" dirty="0" smtClean="0"/>
              <a:t>Communication </a:t>
            </a:r>
            <a:r>
              <a:rPr lang="ar-EG" dirty="0"/>
              <a:t>التعاون والتواصل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60" name="Google Shape;360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title"/>
          </p:nvPr>
        </p:nvSpPr>
        <p:spPr>
          <a:xfrm>
            <a:off x="740191" y="963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2AAF82"/>
                </a:solidFill>
              </a:rPr>
              <a:t>The Career Diamond</a:t>
            </a:r>
            <a:endParaRPr dirty="0"/>
          </a:p>
        </p:txBody>
      </p:sp>
      <p:sp>
        <p:nvSpPr>
          <p:cNvPr id="388" name="Google Shape;388;p28"/>
          <p:cNvSpPr txBox="1">
            <a:spLocks noGrp="1"/>
          </p:cNvSpPr>
          <p:nvPr>
            <p:ph type="body" idx="1"/>
          </p:nvPr>
        </p:nvSpPr>
        <p:spPr>
          <a:xfrm>
            <a:off x="111613" y="1127947"/>
            <a:ext cx="12080387" cy="40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9A6"/>
              </a:buClr>
              <a:buSzPts val="2800"/>
              <a:buChar char="•"/>
            </a:pPr>
            <a:r>
              <a:rPr lang="en-US" dirty="0">
                <a:solidFill>
                  <a:srgbClr val="1869A6"/>
                </a:solidFill>
              </a:rPr>
              <a:t>The Career Diamond places the </a:t>
            </a:r>
            <a:r>
              <a:rPr lang="en-US" b="1" dirty="0">
                <a:solidFill>
                  <a:srgbClr val="1869A6"/>
                </a:solidFill>
              </a:rPr>
              <a:t>Self </a:t>
            </a:r>
            <a:r>
              <a:rPr lang="en-US" dirty="0">
                <a:solidFill>
                  <a:srgbClr val="1869A6"/>
                </a:solidFill>
              </a:rPr>
              <a:t>on top of the diagram, representing the person in charge of managing career issues. The </a:t>
            </a:r>
            <a:r>
              <a:rPr lang="en-US" b="1" dirty="0">
                <a:solidFill>
                  <a:srgbClr val="1869A6"/>
                </a:solidFill>
              </a:rPr>
              <a:t>World of Work </a:t>
            </a:r>
            <a:r>
              <a:rPr lang="en-US" dirty="0">
                <a:solidFill>
                  <a:srgbClr val="1869A6"/>
                </a:solidFill>
              </a:rPr>
              <a:t>is placed along the bottom representing the external factors influencing career choices</a:t>
            </a:r>
            <a:r>
              <a:rPr lang="en-US" dirty="0" smtClean="0">
                <a:solidFill>
                  <a:srgbClr val="1869A6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Clr>
                <a:srgbClr val="1869A6"/>
              </a:buClr>
              <a:buSzPts val="2800"/>
              <a:buNone/>
            </a:pPr>
            <a:r>
              <a:rPr lang="en-US" dirty="0">
                <a:solidFill>
                  <a:srgbClr val="1869A6"/>
                </a:solidFill>
              </a:rPr>
              <a:t> </a:t>
            </a:r>
            <a:r>
              <a:rPr lang="ar-EG" dirty="0">
                <a:solidFill>
                  <a:srgbClr val="1869A6"/>
                </a:solidFill>
              </a:rPr>
              <a:t>يضع مُعيَّن المسار المهني الذات في أعلى الرسم التخطيطي، مُمثِّلاً الشخص المسؤول عن إدارة شؤون المسار المهني. ويُوضَع عالم العمل في الأسفل مُمثِّلاً العوامل الخارجية المؤثرة في الخيارات المهنية.</a:t>
            </a:r>
            <a:endParaRPr dirty="0"/>
          </a:p>
        </p:txBody>
      </p:sp>
      <p:sp>
        <p:nvSpPr>
          <p:cNvPr id="389" name="Google Shape;38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b="5083"/>
          <a:stretch/>
        </p:blipFill>
        <p:spPr>
          <a:xfrm>
            <a:off x="2622227" y="3158657"/>
            <a:ext cx="6751529" cy="30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/>
          <p:nvPr/>
        </p:nvSpPr>
        <p:spPr>
          <a:xfrm>
            <a:off x="3448945" y="5799596"/>
            <a:ext cx="5569528" cy="62210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AB7D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FAB7D"/>
                </a:solidFill>
              </a:rPr>
              <a:t>Track Overview  </a:t>
            </a:r>
            <a:endParaRPr dirty="0"/>
          </a:p>
        </p:txBody>
      </p:sp>
      <p:sp>
        <p:nvSpPr>
          <p:cNvPr id="134" name="Google Shape;134;p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136" name="Google Shape;136;p4"/>
          <p:cNvGraphicFramePr/>
          <p:nvPr>
            <p:extLst>
              <p:ext uri="{D42A27DB-BD31-4B8C-83A1-F6EECF244321}">
                <p14:modId xmlns:p14="http://schemas.microsoft.com/office/powerpoint/2010/main" val="2861531381"/>
              </p:ext>
            </p:extLst>
          </p:nvPr>
        </p:nvGraphicFramePr>
        <p:xfrm>
          <a:off x="414124" y="1484543"/>
          <a:ext cx="10971028" cy="4297750"/>
        </p:xfrm>
        <a:graphic>
          <a:graphicData uri="http://schemas.openxmlformats.org/drawingml/2006/table">
            <a:tbl>
              <a:tblPr firstRow="1" bandRow="1">
                <a:noFill/>
                <a:tableStyleId>{2F8F2455-549D-4272-AC1C-FDEBB6A0477E}</a:tableStyleId>
              </a:tblPr>
              <a:tblGrid>
                <a:gridCol w="43238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0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FAB7D"/>
                          </a:solidFill>
                        </a:rPr>
                        <a:t>Course </a:t>
                      </a:r>
                      <a:endParaRPr sz="24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FAB7D"/>
                          </a:solidFill>
                        </a:rPr>
                        <a:t>Duration </a:t>
                      </a:r>
                      <a:endParaRPr sz="24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FAB7D"/>
                          </a:solidFill>
                        </a:rPr>
                        <a:t>Delivery Method </a:t>
                      </a:r>
                      <a:endParaRPr sz="24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1. Career Planning and Introduction to Freelancing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Online live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2. Customer Excellence &amp; EI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Online live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3. Personal Branding &amp; Networking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Online live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4. Virtual Presentation Skills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Online live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5. CV Writing &amp; Interviewing Skills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Online live 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6. Employment Coaching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3 hours </a:t>
                      </a:r>
                      <a:endParaRPr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Physical </a:t>
                      </a: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2AAF82"/>
                </a:solidFill>
              </a:rPr>
              <a:t>World of Work </a:t>
            </a:r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body" idx="1"/>
          </p:nvPr>
        </p:nvSpPr>
        <p:spPr>
          <a:xfrm>
            <a:off x="7490564" y="2356446"/>
            <a:ext cx="4113756" cy="44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EA8"/>
              </a:buClr>
              <a:buSzPts val="2800"/>
              <a:buChar char="•"/>
            </a:pPr>
            <a:r>
              <a:rPr lang="en-US">
                <a:solidFill>
                  <a:srgbClr val="336EA8"/>
                </a:solidFill>
              </a:rPr>
              <a:t>Freelancing career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336EA8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6EA8"/>
              </a:buClr>
              <a:buSzPts val="2800"/>
              <a:buChar char="•"/>
            </a:pPr>
            <a:r>
              <a:rPr lang="en-US">
                <a:solidFill>
                  <a:srgbClr val="336EA8"/>
                </a:solidFill>
              </a:rPr>
              <a:t>Full time job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336EA8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6EA8"/>
              </a:buClr>
              <a:buSzPts val="2800"/>
              <a:buChar char="•"/>
            </a:pPr>
            <a:r>
              <a:rPr lang="en-US">
                <a:solidFill>
                  <a:srgbClr val="336EA8"/>
                </a:solidFill>
              </a:rPr>
              <a:t>Both </a:t>
            </a:r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 l="2145"/>
          <a:stretch/>
        </p:blipFill>
        <p:spPr>
          <a:xfrm>
            <a:off x="389572" y="1988051"/>
            <a:ext cx="6621650" cy="286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rgbClr val="2AAF82"/>
                </a:solidFill>
              </a:rPr>
              <a:t>Benefits of Freelancing</a:t>
            </a:r>
            <a:endParaRPr/>
          </a:p>
        </p:txBody>
      </p:sp>
      <p:sp>
        <p:nvSpPr>
          <p:cNvPr id="416" name="Google Shape;41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0" indent="-742950">
              <a:spcBef>
                <a:spcPts val="0"/>
              </a:spcBef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More freedom &amp; flexible </a:t>
            </a:r>
            <a:r>
              <a:rPr lang="en-US" dirty="0" smtClean="0">
                <a:solidFill>
                  <a:srgbClr val="1869A6"/>
                </a:solidFill>
              </a:rPr>
              <a:t>hours </a:t>
            </a:r>
            <a:r>
              <a:rPr lang="ar-EG" dirty="0">
                <a:solidFill>
                  <a:srgbClr val="1869A6"/>
                </a:solidFill>
              </a:rPr>
              <a:t>مزيد من الحرية وساعات العمل المرنة</a:t>
            </a:r>
            <a:endParaRPr dirty="0"/>
          </a:p>
          <a:p>
            <a:pPr marL="742950" lvl="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Self-management </a:t>
            </a:r>
            <a:r>
              <a:rPr lang="ar-EG" dirty="0">
                <a:solidFill>
                  <a:srgbClr val="1869A6"/>
                </a:solidFill>
              </a:rPr>
              <a:t>الإدارة الذاتية</a:t>
            </a:r>
            <a:endParaRPr dirty="0"/>
          </a:p>
          <a:p>
            <a:pPr marL="742950" lvl="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Location </a:t>
            </a:r>
            <a:r>
              <a:rPr lang="en-US" dirty="0" smtClean="0">
                <a:solidFill>
                  <a:srgbClr val="1869A6"/>
                </a:solidFill>
              </a:rPr>
              <a:t>flexibility  </a:t>
            </a:r>
            <a:r>
              <a:rPr lang="ar-EG" dirty="0">
                <a:solidFill>
                  <a:srgbClr val="1869A6"/>
                </a:solidFill>
              </a:rPr>
              <a:t>مرونة الموقع</a:t>
            </a:r>
            <a:endParaRPr dirty="0"/>
          </a:p>
          <a:p>
            <a:pPr marL="742950" lvl="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Exposure to global brands </a:t>
            </a:r>
            <a:r>
              <a:rPr lang="en-US" dirty="0" smtClean="0">
                <a:solidFill>
                  <a:srgbClr val="1869A6"/>
                </a:solidFill>
              </a:rPr>
              <a:t> </a:t>
            </a:r>
            <a:r>
              <a:rPr lang="ar-EG" dirty="0">
                <a:solidFill>
                  <a:srgbClr val="1869A6"/>
                </a:solidFill>
              </a:rPr>
              <a:t>التعرض للعلامات التجارية العالمية</a:t>
            </a:r>
            <a:endParaRPr dirty="0"/>
          </a:p>
          <a:p>
            <a:pPr marL="742950" lvl="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Expanding professional networks </a:t>
            </a:r>
            <a:r>
              <a:rPr lang="en-US" dirty="0" smtClean="0">
                <a:solidFill>
                  <a:srgbClr val="1869A6"/>
                </a:solidFill>
              </a:rPr>
              <a:t> </a:t>
            </a:r>
            <a:r>
              <a:rPr lang="ar-EG" dirty="0">
                <a:solidFill>
                  <a:srgbClr val="1869A6"/>
                </a:solidFill>
              </a:rPr>
              <a:t>توسيع الشبكات المهنية</a:t>
            </a:r>
            <a:endParaRPr dirty="0"/>
          </a:p>
          <a:p>
            <a:pPr marL="742950" lvl="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Compensation and earnings </a:t>
            </a:r>
            <a:r>
              <a:rPr lang="en-US" dirty="0" smtClean="0">
                <a:solidFill>
                  <a:srgbClr val="1869A6"/>
                </a:solidFill>
              </a:rPr>
              <a:t>control </a:t>
            </a:r>
            <a:r>
              <a:rPr lang="ar-EG" dirty="0">
                <a:solidFill>
                  <a:srgbClr val="1869A6"/>
                </a:solidFill>
              </a:rPr>
              <a:t>التعويضات ومراقبة الأرباح</a:t>
            </a:r>
            <a:endParaRPr dirty="0"/>
          </a:p>
          <a:p>
            <a:pPr marL="742950" indent="-742950">
              <a:buClr>
                <a:srgbClr val="1869A6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rgbClr val="1869A6"/>
                </a:solidFill>
              </a:rPr>
              <a:t>Ability to test a startup or small business </a:t>
            </a:r>
            <a:r>
              <a:rPr lang="en-US" dirty="0" smtClean="0">
                <a:solidFill>
                  <a:srgbClr val="1869A6"/>
                </a:solidFill>
              </a:rPr>
              <a:t>concept </a:t>
            </a:r>
            <a:r>
              <a:rPr lang="ar-EG" dirty="0"/>
              <a:t>القدرة على </a:t>
            </a:r>
            <a:r>
              <a:rPr lang="ar-EG" dirty="0" smtClean="0"/>
              <a:t>اختبار</a:t>
            </a:r>
            <a:endParaRPr lang="en-US" dirty="0" smtClean="0"/>
          </a:p>
          <a:p>
            <a:pPr marL="0" indent="0">
              <a:buClr>
                <a:srgbClr val="1869A6"/>
              </a:buClr>
              <a:buSzPts val="2800"/>
              <a:buNone/>
            </a:pPr>
            <a:r>
              <a:rPr lang="ar-EG" dirty="0" smtClean="0"/>
              <a:t> </a:t>
            </a:r>
            <a:r>
              <a:rPr lang="ar-EG" dirty="0"/>
              <a:t>مفهوم الشركات الناشئة أو الأعمال الصغيرة</a:t>
            </a:r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69A6"/>
              </a:buClr>
              <a:buSzPts val="2800"/>
              <a:buFont typeface="Calibri"/>
              <a:buAutoNum type="arabicPeriod"/>
            </a:pPr>
            <a:endParaRPr lang="en-US" dirty="0" smtClean="0">
              <a:solidFill>
                <a:srgbClr val="1869A6"/>
              </a:solidFill>
            </a:endParaRPr>
          </a:p>
          <a:p>
            <a:pPr marL="74295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69A6"/>
              </a:buClr>
              <a:buSzPts val="2800"/>
              <a:buFont typeface="Calibri"/>
              <a:buAutoNum type="arabicPeriod"/>
            </a:pPr>
            <a:endParaRPr dirty="0"/>
          </a:p>
        </p:txBody>
      </p:sp>
      <p:sp>
        <p:nvSpPr>
          <p:cNvPr id="417" name="Google Shape;41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/>
        </p:nvSpPr>
        <p:spPr>
          <a:xfrm>
            <a:off x="1305987" y="2329131"/>
            <a:ext cx="9364573" cy="170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Emerging trends are patterns, behaviors, or preferences that are gaining popularity or influence in a specific industry, niche, or audience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الاتجاهات الناشئة هي أنماط أو سلوكيات أو تفضيلات تكتسب شعبية أو تأثيرًا في صناعة أو مكانة أو جمهور محدد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1239436" y="4128933"/>
            <a:ext cx="8819141" cy="170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They can be driven by various factors, such as technology, culture, social media, events, or customer feedback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/>
              <a:t>يمكن أن تكون مدفوعة بعوامل مختلفة، مثل التكنولوجيا، أو الثقافة، أو وسائل التواصل الاجتماعي، أو الأحداث، أو تعليقات العملاء</a:t>
            </a:r>
            <a:r>
              <a:rPr lang="ar-EG" sz="1867" dirty="0"/>
              <a:t>.</a:t>
            </a:r>
            <a:endParaRPr sz="1867" dirty="0"/>
          </a:p>
        </p:txBody>
      </p:sp>
      <p:sp>
        <p:nvSpPr>
          <p:cNvPr id="337" name="Google Shape;337;p13"/>
          <p:cNvSpPr/>
          <p:nvPr/>
        </p:nvSpPr>
        <p:spPr>
          <a:xfrm>
            <a:off x="2361808" y="696364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2361808" y="897387"/>
            <a:ext cx="7468384" cy="658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are Emerging trends</a:t>
            </a:r>
            <a:r>
              <a:rPr lang="en-US" sz="3467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ar-EG" sz="3200" dirty="0">
                <a:solidFill>
                  <a:schemeClr val="bg1"/>
                </a:solidFill>
              </a:rPr>
              <a:t>ما هي الاتجاهات الناشئة؟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/>
          <p:nvPr/>
        </p:nvSpPr>
        <p:spPr>
          <a:xfrm>
            <a:off x="1147104" y="2073964"/>
            <a:ext cx="9364573" cy="249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2000"/>
            </a:pPr>
            <a:r>
              <a:rPr lang="en-US" sz="2667" dirty="0">
                <a:latin typeface="Calibri"/>
                <a:ea typeface="Calibri"/>
                <a:cs typeface="Calibri"/>
                <a:sym typeface="Calibri"/>
              </a:rPr>
              <a:t>A study by </a:t>
            </a:r>
            <a:r>
              <a:rPr lang="en-US" sz="2667" dirty="0" err="1">
                <a:latin typeface="Calibri"/>
                <a:ea typeface="Calibri"/>
                <a:cs typeface="Calibri"/>
                <a:sym typeface="Calibri"/>
              </a:rPr>
              <a:t>Upwork</a:t>
            </a:r>
            <a:r>
              <a:rPr lang="en-US" sz="2667" dirty="0">
                <a:latin typeface="Calibri"/>
                <a:ea typeface="Calibri"/>
                <a:cs typeface="Calibri"/>
                <a:sym typeface="Calibri"/>
              </a:rPr>
              <a:t>, a freelancing platform, revealed that 59% of mid-sized companies plan to use more remote freelancers in the upcoming months, and 60% plan to do so in the next two years</a:t>
            </a:r>
            <a:r>
              <a:rPr lang="en-US" sz="2667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 rtl="1">
              <a:lnSpc>
                <a:spcPct val="107000"/>
              </a:lnSpc>
              <a:buSzPts val="20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كشفت دراسة أجرتها منصة العمل الحر </a:t>
            </a:r>
            <a:r>
              <a:rPr lang="en-US" sz="2133" dirty="0" err="1" smtClean="0">
                <a:latin typeface="Calibri"/>
                <a:ea typeface="Calibri"/>
                <a:cs typeface="Calibri"/>
                <a:sym typeface="Calibri"/>
              </a:rPr>
              <a:t>Upwork</a:t>
            </a:r>
            <a:endParaRPr lang="en-US" sz="2133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2000"/>
            </a:pP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أن 59% من الشركات المتوسطة الحجم تخطط لاستخدام المزيد من العاملين المستقلين عن بعد في الأشهر المقبلة، وتخطط 60% للقيام بذلك في العامين المقبلين.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103" y="4022945"/>
            <a:ext cx="5117795" cy="25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4"/>
          <p:cNvSpPr/>
          <p:nvPr/>
        </p:nvSpPr>
        <p:spPr>
          <a:xfrm>
            <a:off x="2361808" y="497941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2476000" y="763007"/>
            <a:ext cx="7468384" cy="658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are Emerging trends?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/>
          <p:nvPr/>
        </p:nvSpPr>
        <p:spPr>
          <a:xfrm>
            <a:off x="2257641" y="185137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0" y="1373490"/>
            <a:ext cx="11947358" cy="187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2000"/>
            </a:pPr>
            <a:r>
              <a:rPr lang="en-US" sz="2667" dirty="0">
                <a:latin typeface="Calibri"/>
                <a:ea typeface="Calibri"/>
                <a:cs typeface="Calibri"/>
                <a:sym typeface="Calibri"/>
              </a:rPr>
              <a:t>Freelancers report a surge in demand for their services, indicating a growing preference for flexible, project-based work arrangements</a:t>
            </a:r>
            <a:r>
              <a:rPr lang="en-US" sz="2667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2000"/>
            </a:pPr>
            <a:r>
              <a:rPr lang="ar-EG" sz="2667" dirty="0">
                <a:latin typeface="Calibri"/>
                <a:ea typeface="Calibri"/>
                <a:cs typeface="Calibri"/>
                <a:sym typeface="Calibri"/>
              </a:rPr>
              <a:t>ويشير العاملون لحسابهم الخاص إلى زيادة كبيرة في الطلب على خدماتهم، مما يشير إلى تفضيل متزايد لترتيبات العمل المرنة القائمة على المشاريع.</a:t>
            </a:r>
            <a:r>
              <a:rPr lang="en-US" sz="2667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2361808" y="266248"/>
            <a:ext cx="7468384" cy="658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are Emerging trends?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200572" y="3275887"/>
            <a:ext cx="11546213" cy="139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2000"/>
            </a:pPr>
            <a:r>
              <a:rPr lang="en-US" sz="2667" dirty="0">
                <a:latin typeface="Calibri"/>
                <a:ea typeface="Calibri"/>
                <a:cs typeface="Calibri"/>
                <a:sym typeface="Calibri"/>
              </a:rPr>
              <a:t>This aligns with the concept of the gig economy, where temporary or freelance jobs are increasingly common</a:t>
            </a:r>
            <a:r>
              <a:rPr lang="en-US" sz="2667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2000"/>
            </a:pPr>
            <a:r>
              <a:rPr lang="ar-EG" sz="2400" dirty="0"/>
              <a:t>ويتماشى هذا مع مفهوم اقتصاد العمل المؤقت، حيث أصبحت الوظائف المؤقتة أو المستقلة شائعة بشكل متزايد.</a:t>
            </a:r>
            <a:endParaRPr sz="2400" dirty="0"/>
          </a:p>
        </p:txBody>
      </p:sp>
      <p:sp>
        <p:nvSpPr>
          <p:cNvPr id="355" name="Google Shape;355;p15"/>
          <p:cNvSpPr txBox="1"/>
          <p:nvPr/>
        </p:nvSpPr>
        <p:spPr>
          <a:xfrm>
            <a:off x="413177" y="4672433"/>
            <a:ext cx="10720046" cy="16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2000"/>
            </a:pPr>
            <a:r>
              <a:rPr lang="en-US" sz="2667" dirty="0">
                <a:latin typeface="Calibri"/>
                <a:ea typeface="Calibri"/>
                <a:cs typeface="Calibri"/>
                <a:sym typeface="Calibri"/>
              </a:rPr>
              <a:t>A 2017 study cited by Synchrony Bank states that 71% of freelance workers reported finding work online in increasing amounts</a:t>
            </a:r>
            <a:r>
              <a:rPr lang="en-US" sz="2667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 rtl="1">
              <a:lnSpc>
                <a:spcPct val="107000"/>
              </a:lnSpc>
              <a:buSzPts val="2000"/>
            </a:pPr>
            <a:r>
              <a:rPr lang="ar-EG" sz="1867" dirty="0"/>
              <a:t>تشير دراسة أجريت عام 2017 واستشهد بها بنك </a:t>
            </a:r>
            <a:r>
              <a:rPr lang="en-US" sz="1867" dirty="0" smtClean="0"/>
              <a:t>Synchrony</a:t>
            </a:r>
          </a:p>
          <a:p>
            <a:pPr algn="ctr" rtl="1">
              <a:lnSpc>
                <a:spcPct val="107000"/>
              </a:lnSpc>
              <a:buSzPts val="2000"/>
            </a:pPr>
            <a:r>
              <a:rPr lang="en-US" sz="1867" dirty="0" smtClean="0"/>
              <a:t> </a:t>
            </a:r>
            <a:r>
              <a:rPr lang="ar-EG" sz="1867" dirty="0"/>
              <a:t>إلى أن 71% من العاملين المستقلين أفادوا بأنهم يجدون عملاً عبر الإنترنت بأعداد متزايدة.</a:t>
            </a:r>
            <a:endParaRPr sz="1867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"/>
          <p:cNvSpPr/>
          <p:nvPr/>
        </p:nvSpPr>
        <p:spPr>
          <a:xfrm>
            <a:off x="2057898" y="368078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1" name="Google Shape;361;p16"/>
          <p:cNvSpPr txBox="1"/>
          <p:nvPr/>
        </p:nvSpPr>
        <p:spPr>
          <a:xfrm>
            <a:off x="1109692" y="1742768"/>
            <a:ext cx="9593180" cy="192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Based on the mentioned market trends and freelancer observations, here are some skills you might consider improving to meet the evolving requirements of the labor market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1867" dirty="0">
                <a:latin typeface="Calibri"/>
                <a:ea typeface="Calibri"/>
                <a:cs typeface="Calibri"/>
                <a:sym typeface="Calibri"/>
              </a:rPr>
              <a:t>استنادًا إلى اتجاهات السوق المذكورة وملاحظات المستقلين، إليك بعض المهارات التي قد تفكر في تحسينها لتلبية المتطلبات المتطورة لسوق العمل:</a:t>
            </a:r>
            <a:endParaRPr sz="18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2249812" y="601854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are Market Demands</a:t>
            </a:r>
            <a:r>
              <a:rPr lang="en-US" sz="3467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ar-EG" sz="3200" dirty="0">
                <a:solidFill>
                  <a:schemeClr val="bg1"/>
                </a:solidFill>
              </a:rPr>
              <a:t>ما هي متطلبات السوق؟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751285" y="4183855"/>
            <a:ext cx="3609984" cy="7628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400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Adaptability &amp; Continuous Learning</a:t>
            </a:r>
            <a:endParaRPr sz="1867"/>
          </a:p>
        </p:txBody>
      </p:sp>
      <p:sp>
        <p:nvSpPr>
          <p:cNvPr id="364" name="Google Shape;364;p16"/>
          <p:cNvSpPr/>
          <p:nvPr/>
        </p:nvSpPr>
        <p:spPr>
          <a:xfrm>
            <a:off x="4569816" y="4183854"/>
            <a:ext cx="3609984" cy="7628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400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Proficiency</a:t>
            </a:r>
            <a:endParaRPr sz="1867"/>
          </a:p>
        </p:txBody>
      </p:sp>
      <p:sp>
        <p:nvSpPr>
          <p:cNvPr id="365" name="Google Shape;365;p16"/>
          <p:cNvSpPr/>
          <p:nvPr/>
        </p:nvSpPr>
        <p:spPr>
          <a:xfrm>
            <a:off x="8388348" y="4183854"/>
            <a:ext cx="3609984" cy="7628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400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Self-Management &amp; Time Management</a:t>
            </a:r>
            <a:endParaRPr sz="1867"/>
          </a:p>
        </p:txBody>
      </p:sp>
      <p:sp>
        <p:nvSpPr>
          <p:cNvPr id="366" name="Google Shape;366;p16"/>
          <p:cNvSpPr/>
          <p:nvPr/>
        </p:nvSpPr>
        <p:spPr>
          <a:xfrm>
            <a:off x="2296299" y="5301570"/>
            <a:ext cx="3609984" cy="7628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400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&amp; Interpersonal Skills</a:t>
            </a:r>
            <a:endParaRPr sz="1867"/>
          </a:p>
        </p:txBody>
      </p:sp>
      <p:sp>
        <p:nvSpPr>
          <p:cNvPr id="367" name="Google Shape;367;p16"/>
          <p:cNvSpPr/>
          <p:nvPr/>
        </p:nvSpPr>
        <p:spPr>
          <a:xfrm>
            <a:off x="6324397" y="5301570"/>
            <a:ext cx="3609984" cy="7628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400"/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&amp; Entrepreneurship</a:t>
            </a:r>
            <a:endParaRPr sz="1867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/>
          <p:nvPr/>
        </p:nvSpPr>
        <p:spPr>
          <a:xfrm>
            <a:off x="1198888" y="4118355"/>
            <a:ext cx="9891592" cy="170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The rise of the gig economy and increased demand for specialized skills necessitate adaptability and a willingness to continuously learn new skills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 rtl="1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إن صعود اقتصاد العمل المؤقت وزيادة الطلب على المهارات المتخصصة يتطلبان القدرة على التكيف والاستعداد لتعلم مهارات جديدة بشكل مستمر.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3858684" y="2888309"/>
            <a:ext cx="4572000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Adaptability &amp; Continuous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</a:p>
          <a:p>
            <a:pPr algn="ctr">
              <a:buSzPts val="1600"/>
            </a:pPr>
            <a:r>
              <a:rPr lang="ar-EG" sz="2400" dirty="0"/>
              <a:t>القدرة على التكيف والتعلم المستمر</a:t>
            </a:r>
            <a:endParaRPr sz="2400" dirty="0"/>
          </a:p>
        </p:txBody>
      </p:sp>
      <p:sp>
        <p:nvSpPr>
          <p:cNvPr id="374" name="Google Shape;374;p17"/>
          <p:cNvSpPr/>
          <p:nvPr/>
        </p:nvSpPr>
        <p:spPr>
          <a:xfrm>
            <a:off x="2247616" y="1330886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5" name="Google Shape;375;p17"/>
          <p:cNvSpPr txBox="1"/>
          <p:nvPr/>
        </p:nvSpPr>
        <p:spPr>
          <a:xfrm>
            <a:off x="2369255" y="1583261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 Demands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"/>
          <p:cNvSpPr txBox="1"/>
          <p:nvPr/>
        </p:nvSpPr>
        <p:spPr>
          <a:xfrm>
            <a:off x="1198888" y="4118355"/>
            <a:ext cx="9891592" cy="122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Technological advancements are crucial for freelance success and increasingly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important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across various industries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1867" dirty="0">
                <a:latin typeface="Calibri"/>
                <a:ea typeface="Calibri"/>
                <a:cs typeface="Calibri"/>
                <a:sym typeface="Calibri"/>
              </a:rPr>
              <a:t>إن التقدم التكنولوجي أمر بالغ الأهمية لنجاح العمل الحر ويزداد أهميته في مختلف الصناعات.</a:t>
            </a:r>
            <a:endParaRPr sz="18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3858684" y="2888309"/>
            <a:ext cx="4572000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Proficiency</a:t>
            </a:r>
          </a:p>
          <a:p>
            <a:pPr algn="ctr">
              <a:buSzPts val="1600"/>
            </a:pPr>
            <a:r>
              <a:rPr lang="ar-EG" sz="1867" dirty="0"/>
              <a:t>الكفاءة الرقمية</a:t>
            </a:r>
            <a:endParaRPr sz="1867" dirty="0"/>
          </a:p>
        </p:txBody>
      </p:sp>
      <p:sp>
        <p:nvSpPr>
          <p:cNvPr id="382" name="Google Shape;382;p18"/>
          <p:cNvSpPr/>
          <p:nvPr/>
        </p:nvSpPr>
        <p:spPr>
          <a:xfrm>
            <a:off x="2247616" y="1330886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3" name="Google Shape;383;p18"/>
          <p:cNvSpPr txBox="1"/>
          <p:nvPr/>
        </p:nvSpPr>
        <p:spPr>
          <a:xfrm>
            <a:off x="2369255" y="1583261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 Demands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/>
          <p:nvPr/>
        </p:nvSpPr>
        <p:spPr>
          <a:xfrm>
            <a:off x="1198888" y="4118355"/>
            <a:ext cx="9891592" cy="170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With the increasing demand for flexibility and work-life balance, self-management and time management skills become even more critical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 smtClean="0">
                <a:latin typeface="Calibri"/>
                <a:ea typeface="Calibri"/>
                <a:cs typeface="Calibri"/>
                <a:sym typeface="Calibri"/>
              </a:rPr>
              <a:t>مع تزايد الطلب على المرونة والتوازن بين العمل والحياة، أصبحت مهارات إدارة الذات وإدارة الوقت أكثر أهمية.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3858686" y="2888309"/>
            <a:ext cx="4017989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Self-Management &amp; Time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</a:p>
          <a:p>
            <a:pPr algn="ctr">
              <a:buSzPts val="1600"/>
            </a:pPr>
            <a:r>
              <a:rPr lang="ar-EG" sz="1867" dirty="0"/>
              <a:t>الإدارة الذاتية الفعالة وإدارة الوقت</a:t>
            </a:r>
            <a:endParaRPr sz="1867" dirty="0"/>
          </a:p>
        </p:txBody>
      </p:sp>
      <p:sp>
        <p:nvSpPr>
          <p:cNvPr id="390" name="Google Shape;390;p19"/>
          <p:cNvSpPr/>
          <p:nvPr/>
        </p:nvSpPr>
        <p:spPr>
          <a:xfrm>
            <a:off x="2247616" y="1330886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>
            <a:off x="2369255" y="1583261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 Demands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"/>
          <p:cNvSpPr txBox="1"/>
          <p:nvPr/>
        </p:nvSpPr>
        <p:spPr>
          <a:xfrm>
            <a:off x="1198888" y="4118355"/>
            <a:ext cx="9891592" cy="152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Building strong relationships and effectively communicating your value proposition are essential for freelancers to secure and retain clients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1867" dirty="0">
                <a:latin typeface="Calibri"/>
                <a:ea typeface="Calibri"/>
                <a:cs typeface="Calibri"/>
                <a:sym typeface="Calibri"/>
              </a:rPr>
              <a:t>يعد بناء علاقات قوية والتواصل الفعال بشأن اقتراح القيمة الخاص بك أمرًا ضروريًا للعاملين المستقلين لتأمين العملاء والاحتفاظ بهم.</a:t>
            </a:r>
            <a:endParaRPr sz="18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3858686" y="2888309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&amp; Interpersonal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</a:p>
          <a:p>
            <a:pPr algn="ctr">
              <a:buSzPts val="1600"/>
            </a:pPr>
            <a:r>
              <a:rPr lang="ar-EG" sz="1867" dirty="0"/>
              <a:t>مهارات التواصل والتفاعل الشخصي</a:t>
            </a:r>
            <a:endParaRPr sz="1867" dirty="0"/>
          </a:p>
        </p:txBody>
      </p:sp>
      <p:sp>
        <p:nvSpPr>
          <p:cNvPr id="398" name="Google Shape;398;p20"/>
          <p:cNvSpPr/>
          <p:nvPr/>
        </p:nvSpPr>
        <p:spPr>
          <a:xfrm>
            <a:off x="2247616" y="1330886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2369255" y="1583261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 Demands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AB7D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0FAB7D"/>
                </a:solidFill>
              </a:rPr>
              <a:t>Pre-assessment 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40B349-D0DD-6256-AB88-A0BFEB172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3744687"/>
          </a:xfrm>
        </p:spPr>
        <p:txBody>
          <a:bodyPr/>
          <a:lstStyle/>
          <a:p>
            <a:r>
              <a:rPr lang="en-US" dirty="0"/>
              <a:t>Add the QR code/link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2A7D6A-88D4-D2A9-5326-78287B1F37C6}"/>
              </a:ext>
            </a:extLst>
          </p:cNvPr>
          <p:cNvSpPr txBox="1"/>
          <p:nvPr/>
        </p:nvSpPr>
        <p:spPr>
          <a:xfrm>
            <a:off x="7930117" y="2051972"/>
            <a:ext cx="2936358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10 mins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"/>
          <p:cNvSpPr txBox="1"/>
          <p:nvPr/>
        </p:nvSpPr>
        <p:spPr>
          <a:xfrm>
            <a:off x="1198888" y="4118356"/>
            <a:ext cx="9891592" cy="170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As a freelancer, you essentially run your own business, requiring an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understanding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of business fundamentals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باعتبارك عاملًا مستقلًا، فإنك تدير عملك الخاص بشكل أساسي، وهو ما يتطلب فهمًا لأساسيات الأعمال.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/>
          <p:nvPr/>
        </p:nvSpPr>
        <p:spPr>
          <a:xfrm>
            <a:off x="3858686" y="2888309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and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Entrepreneurship</a:t>
            </a:r>
          </a:p>
          <a:p>
            <a:pPr algn="ctr">
              <a:buSzPts val="1600"/>
            </a:pPr>
            <a:r>
              <a:rPr lang="ar-EG" sz="1867" dirty="0"/>
              <a:t>الأعمال وريادة الأعمال</a:t>
            </a:r>
            <a:endParaRPr sz="1867" dirty="0"/>
          </a:p>
        </p:txBody>
      </p:sp>
      <p:sp>
        <p:nvSpPr>
          <p:cNvPr id="406" name="Google Shape;406;p21"/>
          <p:cNvSpPr/>
          <p:nvPr/>
        </p:nvSpPr>
        <p:spPr>
          <a:xfrm>
            <a:off x="2247616" y="1330886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7" name="Google Shape;407;p21"/>
          <p:cNvSpPr txBox="1"/>
          <p:nvPr/>
        </p:nvSpPr>
        <p:spPr>
          <a:xfrm>
            <a:off x="2369255" y="1583261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 Demands</a:t>
            </a:r>
            <a:endParaRPr sz="186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/>
          <p:nvPr/>
        </p:nvSpPr>
        <p:spPr>
          <a:xfrm>
            <a:off x="1198888" y="2726216"/>
            <a:ext cx="9891592" cy="130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Navigating change in emerging markets, characterized by their rapid growth and development, requires a unique approach.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إن التعامل مع التغيير في الأسواق الناشئة، التي تتميز بالنمو والتطور السريع، يتطلب نهجاً فريداً.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3887038" y="4296490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Informed</a:t>
            </a:r>
          </a:p>
          <a:p>
            <a:pPr algn="ctr">
              <a:buSzPts val="1600"/>
            </a:pPr>
            <a:r>
              <a:rPr lang="ar-EG" sz="1867" dirty="0"/>
              <a:t>ابق على اطلاع</a:t>
            </a:r>
            <a:endParaRPr sz="1867" dirty="0"/>
          </a:p>
        </p:txBody>
      </p:sp>
      <p:sp>
        <p:nvSpPr>
          <p:cNvPr id="414" name="Google Shape;414;p22"/>
          <p:cNvSpPr/>
          <p:nvPr/>
        </p:nvSpPr>
        <p:spPr>
          <a:xfrm>
            <a:off x="2247616" y="1285324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369255" y="1537698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Emerging </a:t>
            </a:r>
            <a:r>
              <a:rPr lang="en-US" sz="3467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Markets</a:t>
            </a:r>
          </a:p>
          <a:p>
            <a:pPr algn="ctr">
              <a:buClr>
                <a:schemeClr val="dk1"/>
              </a:buClr>
              <a:buSzPts val="1800"/>
            </a:pPr>
            <a:r>
              <a:rPr lang="ar-EG" sz="3200" dirty="0">
                <a:solidFill>
                  <a:schemeClr val="bg1"/>
                </a:solidFill>
              </a:rPr>
              <a:t>الأسواق الناشئة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416" name="Google Shape;416;p22"/>
          <p:cNvSpPr txBox="1"/>
          <p:nvPr/>
        </p:nvSpPr>
        <p:spPr>
          <a:xfrm>
            <a:off x="878307" y="5276512"/>
            <a:ext cx="10900610" cy="11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1600"/>
            </a:pPr>
            <a:r>
              <a:rPr lang="en-US" sz="2133" dirty="0">
                <a:latin typeface="Calibri"/>
                <a:ea typeface="Calibri"/>
                <a:cs typeface="Calibri"/>
                <a:sym typeface="Calibri"/>
              </a:rPr>
              <a:t>Keeping yourself updated on emerging trends and market movements is critical for making informed decisions</a:t>
            </a: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buSzPts val="16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إن إبقاء نفسك مطلعًا على الاتجاهات الناشئة وتحركات السوق أمر بالغ الأهمية لاتخاذ قرارات مستنيرة.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"/>
          <p:cNvSpPr txBox="1"/>
          <p:nvPr/>
        </p:nvSpPr>
        <p:spPr>
          <a:xfrm>
            <a:off x="1" y="2582336"/>
            <a:ext cx="11959388" cy="13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Navigating change in emerging markets, characterized by their rapid growth and development, requires a unique approach.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 rtl="1">
              <a:lnSpc>
                <a:spcPct val="107000"/>
              </a:lnSpc>
              <a:buSzPts val="1800"/>
            </a:pPr>
            <a:r>
              <a:rPr lang="ar-EG" sz="2800" dirty="0">
                <a:latin typeface="Calibri"/>
                <a:ea typeface="Calibri"/>
                <a:cs typeface="Calibri"/>
                <a:sym typeface="Calibri"/>
              </a:rPr>
              <a:t>إن التعامل مع التغيير في الأسواق الناشئة، التي تتميز بالنمو والتطور السريع، يتطلب نهجاً فريداً.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3768078" y="4116016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Market-Specific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Expertise</a:t>
            </a:r>
          </a:p>
          <a:p>
            <a:pPr algn="ctr">
              <a:buSzPts val="1600"/>
            </a:pPr>
            <a:r>
              <a:rPr lang="ar-EG" sz="1867" dirty="0"/>
              <a:t>تطوير الخبرة الخاصة بالسوق</a:t>
            </a:r>
            <a:endParaRPr sz="1867" dirty="0"/>
          </a:p>
        </p:txBody>
      </p:sp>
      <p:sp>
        <p:nvSpPr>
          <p:cNvPr id="423" name="Google Shape;423;p23"/>
          <p:cNvSpPr/>
          <p:nvPr/>
        </p:nvSpPr>
        <p:spPr>
          <a:xfrm>
            <a:off x="2247616" y="1285324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2369255" y="1537698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Emerging Markets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879188" y="5110001"/>
            <a:ext cx="10779412" cy="11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1600"/>
            </a:pPr>
            <a:r>
              <a:rPr lang="en-US" sz="2133" dirty="0">
                <a:latin typeface="Calibri"/>
                <a:ea typeface="Calibri"/>
                <a:cs typeface="Calibri"/>
                <a:sym typeface="Calibri"/>
              </a:rPr>
              <a:t>Understanding the specific nuances of your target emerging market is crucial for successful adaptation</a:t>
            </a: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buSzPts val="16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إن فهم الفروق الدقيقة المحددة للسوق الناشئة المستهدفة أمر بالغ الأهمية للتكيف الناجح.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/>
          <p:nvPr/>
        </p:nvSpPr>
        <p:spPr>
          <a:xfrm>
            <a:off x="681530" y="2582336"/>
            <a:ext cx="10928944" cy="130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Navigating change in emerging markets, characterized by their rapid growth and development, requires a unique approach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 rtl="1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إن التعامل مع التغيير في الأسواق الناشئة، التي تتميز بالنمو والتطور السريع، يتطلب نهجاً فريداً.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"/>
          <p:cNvSpPr/>
          <p:nvPr/>
        </p:nvSpPr>
        <p:spPr>
          <a:xfrm>
            <a:off x="3887037" y="4031794"/>
            <a:ext cx="4515200" cy="895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Embrace Flexibility and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Agility</a:t>
            </a:r>
          </a:p>
          <a:p>
            <a:pPr algn="ctr">
              <a:buSzPts val="1600"/>
            </a:pPr>
            <a:r>
              <a:rPr lang="ar-EG" sz="2400" dirty="0"/>
              <a:t>احتضن المرونة وخفة الحركة</a:t>
            </a:r>
            <a:endParaRPr sz="2400" dirty="0"/>
          </a:p>
        </p:txBody>
      </p:sp>
      <p:sp>
        <p:nvSpPr>
          <p:cNvPr id="432" name="Google Shape;432;p24"/>
          <p:cNvSpPr/>
          <p:nvPr/>
        </p:nvSpPr>
        <p:spPr>
          <a:xfrm>
            <a:off x="2247615" y="1285323"/>
            <a:ext cx="7696800" cy="11884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2369255" y="1537697"/>
            <a:ext cx="7312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Emerging Markets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681529" y="5018075"/>
            <a:ext cx="11398175" cy="11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1600"/>
            </a:pPr>
            <a:r>
              <a:rPr lang="en-US" sz="2133" dirty="0">
                <a:latin typeface="Calibri"/>
                <a:ea typeface="Calibri"/>
                <a:cs typeface="Calibri"/>
                <a:sym typeface="Calibri"/>
              </a:rPr>
              <a:t>Be prepared to adapt your strategies and approaches as the market landscape evolves and unexpected challenges emerge</a:t>
            </a: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buSzPts val="16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كن مستعدًا لتكييف استراتيجياتك ومنهجياتك مع تطور مشهد السوق وظهور تحديات غير متوقعة.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 txBox="1"/>
          <p:nvPr/>
        </p:nvSpPr>
        <p:spPr>
          <a:xfrm>
            <a:off x="1079929" y="2601447"/>
            <a:ext cx="9891592" cy="122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 rtl="1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Navigating change in emerging markets, characterized by their rapid growth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development, requires a unique approach.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ar-EG" sz="1867" dirty="0">
                <a:latin typeface="Calibri"/>
                <a:ea typeface="Calibri"/>
                <a:cs typeface="Calibri"/>
                <a:sym typeface="Calibri"/>
              </a:rPr>
              <a:t>إن التعامل مع التغيير في الأسواق الناشئة، التي تتميز بالنمو والتطور السريع، يتطلب نهجاً فريداً.</a:t>
            </a:r>
            <a:endParaRPr sz="18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5"/>
          <p:cNvSpPr/>
          <p:nvPr/>
        </p:nvSpPr>
        <p:spPr>
          <a:xfrm>
            <a:off x="3838353" y="3947574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Prioritize Cultural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Sensitivity</a:t>
            </a:r>
          </a:p>
          <a:p>
            <a:pPr algn="ctr">
              <a:buSzPts val="1600"/>
            </a:pPr>
            <a:r>
              <a:rPr lang="ar-EG" sz="1867" dirty="0"/>
              <a:t>إعطاء الأولوية للحساسية الثقافية</a:t>
            </a:r>
            <a:endParaRPr sz="1867" dirty="0"/>
          </a:p>
        </p:txBody>
      </p:sp>
      <p:sp>
        <p:nvSpPr>
          <p:cNvPr id="441" name="Google Shape;441;p25"/>
          <p:cNvSpPr/>
          <p:nvPr/>
        </p:nvSpPr>
        <p:spPr>
          <a:xfrm>
            <a:off x="2247616" y="1285324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2369255" y="1537698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Emerging Markets</a:t>
            </a:r>
            <a:endParaRPr sz="1867">
              <a:solidFill>
                <a:schemeClr val="bg1"/>
              </a:solidFill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439911" y="4994012"/>
            <a:ext cx="12265436" cy="11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1600"/>
            </a:pPr>
            <a:r>
              <a:rPr lang="en-US" sz="2133" dirty="0">
                <a:latin typeface="Calibri"/>
                <a:ea typeface="Calibri"/>
                <a:cs typeface="Calibri"/>
                <a:sym typeface="Calibri"/>
              </a:rPr>
              <a:t>Building trust and respect with local stakeholders requires an understanding of the cultural context and sensitivity to local customs</a:t>
            </a: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buSzPts val="16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يتطلب بناء الثقة والاحترام مع أصحاب المصلحة المحليين فهم السياق الثقافي والحساسية تجاه العادات المحلية.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 txBox="1"/>
          <p:nvPr/>
        </p:nvSpPr>
        <p:spPr>
          <a:xfrm>
            <a:off x="1198888" y="2582336"/>
            <a:ext cx="9891592" cy="130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lnSpc>
                <a:spcPct val="107000"/>
              </a:lnSpc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Navigating change in emerging markets, characterized by their rapid growth and development, requires a unique approach. </a:t>
            </a:r>
            <a:endParaRPr lang="en-US" sz="2400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07000"/>
              </a:lnSpc>
              <a:buSzPts val="1800"/>
            </a:pPr>
            <a:r>
              <a:rPr lang="ar-EG" sz="2400" dirty="0">
                <a:latin typeface="Calibri"/>
                <a:ea typeface="Calibri"/>
                <a:cs typeface="Calibri"/>
                <a:sym typeface="Calibri"/>
              </a:rPr>
              <a:t>إن التعامل مع التغيير في الأسواق الناشئة، التي تتميز بالنمو والتطور السريع، يتطلب نهجاً فريداً.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887038" y="3890909"/>
            <a:ext cx="4515293" cy="89518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600"/>
            </a:pPr>
            <a:r>
              <a:rPr lang="en-US" sz="21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 in Building </a:t>
            </a:r>
            <a:r>
              <a:rPr lang="en-US" sz="2133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</a:p>
          <a:p>
            <a:pPr algn="ctr">
              <a:buSzPts val="1600"/>
            </a:pPr>
            <a:r>
              <a:rPr lang="ar-EG" sz="1867" dirty="0"/>
              <a:t>استثمر في بناء العلاقات</a:t>
            </a:r>
            <a:endParaRPr sz="1867" dirty="0"/>
          </a:p>
        </p:txBody>
      </p:sp>
      <p:sp>
        <p:nvSpPr>
          <p:cNvPr id="450" name="Google Shape;450;p26"/>
          <p:cNvSpPr/>
          <p:nvPr/>
        </p:nvSpPr>
        <p:spPr>
          <a:xfrm>
            <a:off x="2247616" y="1285324"/>
            <a:ext cx="7696769" cy="1188353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AF8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2369255" y="1537698"/>
            <a:ext cx="7312940" cy="72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34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Emerging Markets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452" name="Google Shape;452;p26"/>
          <p:cNvSpPr txBox="1"/>
          <p:nvPr/>
        </p:nvSpPr>
        <p:spPr>
          <a:xfrm>
            <a:off x="347949" y="4792772"/>
            <a:ext cx="11844051" cy="143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1600"/>
            </a:pPr>
            <a:r>
              <a:rPr lang="en-US" sz="2133" dirty="0">
                <a:latin typeface="Calibri"/>
                <a:ea typeface="Calibri"/>
                <a:cs typeface="Calibri"/>
                <a:sym typeface="Calibri"/>
              </a:rPr>
              <a:t>Strong relationships with local partners, stakeholders, and consumers can provide valuable support and insights in navigating the complexities of the market</a:t>
            </a:r>
            <a:r>
              <a:rPr lang="en-US" sz="2133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>
              <a:buSzPts val="1600"/>
            </a:pPr>
            <a:r>
              <a:rPr lang="ar-EG" sz="2133" dirty="0">
                <a:latin typeface="Calibri"/>
                <a:ea typeface="Calibri"/>
                <a:cs typeface="Calibri"/>
                <a:sym typeface="Calibri"/>
              </a:rPr>
              <a:t>إن العلاقات القوية مع الشركاء المحليين وأصحاب المصلحة والمستهلكين يمكن أن توفر دعماً قيماً ورؤى ثاقبة في التعامل مع تعقيدات السوق.</a:t>
            </a:r>
            <a:endParaRPr sz="21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0" y="752533"/>
            <a:ext cx="119837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9A6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1869A6"/>
                </a:solidFill>
              </a:rPr>
              <a:t>Module 3: Your Career Action Plan</a:t>
            </a:r>
            <a:endParaRPr/>
          </a:p>
        </p:txBody>
      </p:sp>
      <p:sp>
        <p:nvSpPr>
          <p:cNvPr id="496" name="Google Shape;49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497" name="Google Shape;497;p40" descr="Successful IT Careers Begin With These Skil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41118"/>
            <a:ext cx="12192000" cy="45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2AAF82"/>
                </a:solidFill>
              </a:rPr>
              <a:t>SMART Goals </a:t>
            </a:r>
            <a:endParaRPr/>
          </a:p>
        </p:txBody>
      </p:sp>
      <p:graphicFrame>
        <p:nvGraphicFramePr>
          <p:cNvPr id="522" name="Google Shape;522;p42"/>
          <p:cNvGraphicFramePr/>
          <p:nvPr>
            <p:extLst>
              <p:ext uri="{D42A27DB-BD31-4B8C-83A1-F6EECF244321}">
                <p14:modId xmlns:p14="http://schemas.microsoft.com/office/powerpoint/2010/main" val="2678020433"/>
              </p:ext>
            </p:extLst>
          </p:nvPr>
        </p:nvGraphicFramePr>
        <p:xfrm>
          <a:off x="86639" y="1646348"/>
          <a:ext cx="12067775" cy="5118630"/>
        </p:xfrm>
        <a:graphic>
          <a:graphicData uri="http://schemas.openxmlformats.org/drawingml/2006/table">
            <a:tbl>
              <a:tblPr firstRow="1" bandRow="1">
                <a:noFill/>
                <a:tableStyleId>{AAEA6CA9-AA3E-40F0-BFD7-DBA4FDDDFC9B}</a:tableStyleId>
              </a:tblPr>
              <a:tblGrid>
                <a:gridCol w="4263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4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84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S: SPECIFIC 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 </a:t>
                      </a: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محدد</a:t>
                      </a: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What do you want to accomplish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?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3200" b="0" dirty="0" smtClean="0"/>
                        <a:t>ماذا تريد أن تحقق؟</a:t>
                      </a:r>
                      <a:endParaRPr sz="3200" b="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M: 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MEASURABLE </a:t>
                      </a: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قابلة للقياس</a:t>
                      </a:r>
                      <a:endParaRPr dirty="0"/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How do you plan to track your progress?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كيف تخطط لتتبع تقدمك؟</a:t>
                      </a: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A: 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ACHIEVABLE </a:t>
                      </a: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قابلة للتحقيق</a:t>
                      </a:r>
                      <a:endParaRPr dirty="0"/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Is this goal achievable and realistic?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هل هذا الهدف قابل للتحقيق وواقعي؟</a:t>
                      </a: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R: 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RELEVANT </a:t>
                      </a: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مناسب</a:t>
                      </a:r>
                      <a:endParaRPr dirty="0"/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How relevant is this goal to you?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ما مدى أهمية هذا الهدف بالنسبة لك؟</a:t>
                      </a: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T: </a:t>
                      </a:r>
                      <a:r>
                        <a:rPr lang="en-US" sz="2800" b="0" dirty="0" smtClean="0">
                          <a:solidFill>
                            <a:srgbClr val="1869A6"/>
                          </a:solidFill>
                        </a:rPr>
                        <a:t>TIME-BOUND </a:t>
                      </a: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مرتبط بالوقت</a:t>
                      </a:r>
                      <a:endParaRPr dirty="0"/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rgbClr val="1869A6"/>
                          </a:solidFill>
                        </a:rPr>
                        <a:t>How long will it take to achieve this goal?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2800" b="0" dirty="0" smtClean="0">
                          <a:solidFill>
                            <a:srgbClr val="1869A6"/>
                          </a:solidFill>
                        </a:rPr>
                        <a:t>كم من الوقت سيستغرق تحقيق هذا الهدف؟</a:t>
                      </a:r>
                      <a:endParaRPr sz="2800" b="0" dirty="0">
                        <a:solidFill>
                          <a:srgbClr val="1869A6"/>
                        </a:solidFill>
                      </a:endParaRPr>
                    </a:p>
                  </a:txBody>
                  <a:tcPr marL="91450" marR="91450" marT="36375" marB="3637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23" name="Google Shape;52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>
            <a:spLocks noGrp="1"/>
          </p:cNvSpPr>
          <p:nvPr>
            <p:ph type="title"/>
          </p:nvPr>
        </p:nvSpPr>
        <p:spPr>
          <a:xfrm>
            <a:off x="6914366" y="878243"/>
            <a:ext cx="28419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rgbClr val="2AAF82"/>
                </a:solidFill>
                <a:latin typeface="Calibri"/>
                <a:ea typeface="Calibri"/>
                <a:cs typeface="Calibri"/>
                <a:sym typeface="Calibri"/>
              </a:rPr>
              <a:t>Let’s Recap</a:t>
            </a:r>
            <a:endParaRPr dirty="0"/>
          </a:p>
        </p:txBody>
      </p:sp>
      <p:sp>
        <p:nvSpPr>
          <p:cNvPr id="560" name="Google Shape;560;p47"/>
          <p:cNvSpPr txBox="1">
            <a:spLocks noGrp="1"/>
          </p:cNvSpPr>
          <p:nvPr>
            <p:ph type="body" idx="1"/>
          </p:nvPr>
        </p:nvSpPr>
        <p:spPr>
          <a:xfrm>
            <a:off x="251454" y="2652201"/>
            <a:ext cx="11599651" cy="40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F82"/>
              </a:buClr>
              <a:buSzPts val="4400"/>
              <a:buNone/>
            </a:pPr>
            <a:r>
              <a:rPr lang="en-US" sz="4400" b="1" i="1" dirty="0">
                <a:solidFill>
                  <a:srgbClr val="2AAF82"/>
                </a:solidFill>
                <a:latin typeface="Calibri"/>
                <a:ea typeface="Calibri"/>
                <a:cs typeface="Calibri"/>
                <a:sym typeface="Calibri"/>
              </a:rPr>
              <a:t>Now we know how to: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rgbClr val="1869A6"/>
              </a:solidFill>
            </a:endParaRPr>
          </a:p>
          <a:p>
            <a:pPr marL="228600" lvl="0" indent="-228600">
              <a:buClr>
                <a:srgbClr val="1869A6"/>
              </a:buClr>
              <a:buSzPts val="2800"/>
            </a:pPr>
            <a:r>
              <a:rPr lang="en-US" dirty="0">
                <a:solidFill>
                  <a:srgbClr val="1869A6"/>
                </a:solidFill>
              </a:rPr>
              <a:t>Identify our strengths &amp; development </a:t>
            </a:r>
            <a:r>
              <a:rPr lang="en-US" dirty="0" smtClean="0">
                <a:solidFill>
                  <a:srgbClr val="1869A6"/>
                </a:solidFill>
              </a:rPr>
              <a:t>areas </a:t>
            </a:r>
            <a:r>
              <a:rPr lang="ar-EG" dirty="0">
                <a:solidFill>
                  <a:srgbClr val="1869A6"/>
                </a:solidFill>
              </a:rPr>
              <a:t>تحديد نقاط قوتنا ومجالات التطوير لدينا</a:t>
            </a:r>
            <a:r>
              <a:rPr lang="en-US" dirty="0" smtClean="0">
                <a:solidFill>
                  <a:srgbClr val="1869A6"/>
                </a:solidFill>
              </a:rPr>
              <a:t> </a:t>
            </a:r>
            <a:endParaRPr dirty="0"/>
          </a:p>
          <a:p>
            <a:pPr marL="228600" lvl="0" indent="-228600">
              <a:buClr>
                <a:srgbClr val="1869A6"/>
              </a:buClr>
              <a:buSzPts val="2800"/>
            </a:pPr>
            <a:r>
              <a:rPr lang="en-US" dirty="0">
                <a:solidFill>
                  <a:srgbClr val="1869A6"/>
                </a:solidFill>
              </a:rPr>
              <a:t>Use the career diamond </a:t>
            </a:r>
            <a:r>
              <a:rPr lang="en-US" dirty="0" smtClean="0">
                <a:solidFill>
                  <a:srgbClr val="1869A6"/>
                </a:solidFill>
              </a:rPr>
              <a:t>model </a:t>
            </a:r>
            <a:r>
              <a:rPr lang="ar-EG" dirty="0">
                <a:solidFill>
                  <a:srgbClr val="1869A6"/>
                </a:solidFill>
              </a:rPr>
              <a:t>استخدم نموذج الماس الوظيفي</a:t>
            </a:r>
            <a:endParaRPr dirty="0"/>
          </a:p>
          <a:p>
            <a:pPr marL="228600" lvl="0" indent="-228600">
              <a:buClr>
                <a:srgbClr val="1869A6"/>
              </a:buClr>
              <a:buSzPts val="2800"/>
            </a:pPr>
            <a:r>
              <a:rPr lang="en-US" dirty="0">
                <a:solidFill>
                  <a:srgbClr val="1869A6"/>
                </a:solidFill>
              </a:rPr>
              <a:t>Explore market </a:t>
            </a:r>
            <a:r>
              <a:rPr lang="en-US" dirty="0" smtClean="0">
                <a:solidFill>
                  <a:srgbClr val="1869A6"/>
                </a:solidFill>
              </a:rPr>
              <a:t>insights </a:t>
            </a:r>
            <a:r>
              <a:rPr lang="ar-EG" dirty="0">
                <a:solidFill>
                  <a:srgbClr val="1869A6"/>
                </a:solidFill>
              </a:rPr>
              <a:t>استكشاف رؤى السوق</a:t>
            </a:r>
            <a:endParaRPr dirty="0"/>
          </a:p>
          <a:p>
            <a:pPr marL="228600" lvl="0" indent="-228600">
              <a:buClr>
                <a:srgbClr val="1869A6"/>
              </a:buClr>
              <a:buSzPts val="2800"/>
            </a:pPr>
            <a:r>
              <a:rPr lang="en-US" dirty="0">
                <a:solidFill>
                  <a:srgbClr val="1869A6"/>
                </a:solidFill>
              </a:rPr>
              <a:t>Create a career action </a:t>
            </a:r>
            <a:r>
              <a:rPr lang="en-US" dirty="0" smtClean="0">
                <a:solidFill>
                  <a:srgbClr val="1869A6"/>
                </a:solidFill>
              </a:rPr>
              <a:t>plan </a:t>
            </a:r>
            <a:r>
              <a:rPr lang="ar-EG" dirty="0">
                <a:solidFill>
                  <a:srgbClr val="1869A6"/>
                </a:solidFill>
              </a:rPr>
              <a:t>إنشاء خطة عمل مهنية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61" name="Google Shape;56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562" name="Google Shape;562;p47"/>
          <p:cNvPicPr preferRelativeResize="0"/>
          <p:nvPr/>
        </p:nvPicPr>
        <p:blipFill rotWithShape="1">
          <a:blip r:embed="rId3">
            <a:alphaModFix/>
          </a:blip>
          <a:srcRect b="10264"/>
          <a:stretch/>
        </p:blipFill>
        <p:spPr>
          <a:xfrm>
            <a:off x="156411" y="224150"/>
            <a:ext cx="6109622" cy="214607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>
            <a:spLocks noGrp="1"/>
          </p:cNvSpPr>
          <p:nvPr>
            <p:ph type="body" idx="1"/>
          </p:nvPr>
        </p:nvSpPr>
        <p:spPr>
          <a:xfrm>
            <a:off x="4480144" y="2005012"/>
            <a:ext cx="713148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AB7D"/>
              </a:buClr>
              <a:buSzPts val="4400"/>
              <a:buNone/>
            </a:pPr>
            <a:r>
              <a:rPr lang="en-US" sz="4400" b="1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69A6"/>
              </a:buClr>
              <a:buSzPts val="2800"/>
              <a:buNone/>
            </a:pPr>
            <a:r>
              <a:rPr lang="en-US" dirty="0">
                <a:solidFill>
                  <a:srgbClr val="1869A6"/>
                </a:solidFill>
              </a:rPr>
              <a:t>Thank you for your participation and attention!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rgbClr val="1869A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98" name="Google Shape;598;p5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600" name="Google Shape;600;p52"/>
          <p:cNvPicPr preferRelativeResize="0"/>
          <p:nvPr/>
        </p:nvPicPr>
        <p:blipFill rotWithShape="1">
          <a:blip r:embed="rId3">
            <a:alphaModFix/>
          </a:blip>
          <a:srcRect l="17094" t="5914" r="24296" b="7514"/>
          <a:stretch/>
        </p:blipFill>
        <p:spPr>
          <a:xfrm>
            <a:off x="237994" y="1703539"/>
            <a:ext cx="3908121" cy="360749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19C4A8-44DF-6977-D7F8-64D9B04B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FAB7D"/>
                </a:solidFill>
                <a:sym typeface="Arial"/>
              </a:rPr>
              <a:t>First Topic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BBA1AF-AE6D-ED0A-936E-475F7C13E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668;p1">
            <a:extLst>
              <a:ext uri="{FF2B5EF4-FFF2-40B4-BE49-F238E27FC236}">
                <a16:creationId xmlns:a16="http://schemas.microsoft.com/office/drawing/2014/main" xmlns="" id="{3817F8FE-96E5-CB27-459F-D34EDDAA4ABA}"/>
              </a:ext>
            </a:extLst>
          </p:cNvPr>
          <p:cNvSpPr txBox="1">
            <a:spLocks/>
          </p:cNvSpPr>
          <p:nvPr/>
        </p:nvSpPr>
        <p:spPr>
          <a:xfrm>
            <a:off x="1046848" y="4056484"/>
            <a:ext cx="9099294" cy="11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Pts val="6000"/>
            </a:pPr>
            <a:r>
              <a:rPr lang="en-GB" sz="9600" b="1" dirty="0">
                <a:solidFill>
                  <a:srgbClr val="1B1414"/>
                </a:solidFill>
                <a:latin typeface="Bebas Neue" panose="020B0606020202050201" pitchFamily="34" charset="0"/>
              </a:rPr>
              <a:t>Planning</a:t>
            </a:r>
            <a:r>
              <a:rPr lang="en-GB" sz="9600" b="1" dirty="0">
                <a:latin typeface="Bebas Neue" panose="020B0606020202050201" pitchFamily="34" charset="0"/>
              </a:rPr>
              <a:t> </a:t>
            </a:r>
            <a:endParaRPr lang="en-GB" sz="9600" b="1" dirty="0" smtClean="0">
              <a:latin typeface="Bebas Neue" panose="020B0606020202050201" pitchFamily="34" charset="0"/>
            </a:endParaRPr>
          </a:p>
          <a:p>
            <a:pPr>
              <a:lnSpc>
                <a:spcPct val="80000"/>
              </a:lnSpc>
              <a:buSzPts val="6000"/>
            </a:pPr>
            <a:r>
              <a:rPr lang="ar-EG" sz="5400" b="1" dirty="0">
                <a:latin typeface="Bebas Neue" panose="020B0606020202050201" pitchFamily="34" charset="0"/>
              </a:rPr>
              <a:t>التخطيط الوظيفي</a:t>
            </a:r>
            <a:endParaRPr lang="en-GB" sz="5400" b="1" dirty="0">
              <a:latin typeface="Bebas Neue" panose="020B0606020202050201" pitchFamily="34" charset="0"/>
            </a:endParaRPr>
          </a:p>
        </p:txBody>
      </p:sp>
      <p:sp>
        <p:nvSpPr>
          <p:cNvPr id="6" name="Google Shape;669;p1">
            <a:extLst>
              <a:ext uri="{FF2B5EF4-FFF2-40B4-BE49-F238E27FC236}">
                <a16:creationId xmlns:a16="http://schemas.microsoft.com/office/drawing/2014/main" xmlns="" id="{BD38B2A4-0F8F-96C6-1CF7-6837E4D22DDB}"/>
              </a:ext>
            </a:extLst>
          </p:cNvPr>
          <p:cNvSpPr txBox="1"/>
          <p:nvPr/>
        </p:nvSpPr>
        <p:spPr>
          <a:xfrm>
            <a:off x="898948" y="1435998"/>
            <a:ext cx="6098458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800" b="1" i="0" u="none" strike="noStrike" cap="none" dirty="0">
                <a:solidFill>
                  <a:srgbClr val="2AAF82"/>
                </a:solidFill>
                <a:latin typeface="Bebas Neue"/>
                <a:ea typeface="Bebas Neue"/>
                <a:cs typeface="Bebas Neue"/>
                <a:sym typeface="Bebas Neue"/>
              </a:rPr>
              <a:t>Career</a:t>
            </a:r>
            <a:r>
              <a:rPr lang="en-GB" sz="13800" b="1" i="0" u="none" strike="noStrike" cap="none" dirty="0">
                <a:solidFill>
                  <a:srgbClr val="51BB74"/>
                </a:solidFill>
                <a:latin typeface="Bebas Neue"/>
                <a:ea typeface="Bebas Neue"/>
                <a:cs typeface="Bebas Neue"/>
                <a:sym typeface="Bebas Neue"/>
              </a:rPr>
              <a:t/>
            </a:r>
            <a:br>
              <a:rPr lang="en-GB" sz="13800" b="1" i="0" u="none" strike="noStrike" cap="none" dirty="0">
                <a:solidFill>
                  <a:srgbClr val="51BB74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72;p1" descr="A person holding a flashlight&#10;&#10;Description automatically generated">
            <a:extLst>
              <a:ext uri="{FF2B5EF4-FFF2-40B4-BE49-F238E27FC236}">
                <a16:creationId xmlns:a16="http://schemas.microsoft.com/office/drawing/2014/main" xmlns="" id="{ECCBB9B4-AF6B-DA6A-170F-D5BD89DED166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5596495" y="0"/>
            <a:ext cx="7481415" cy="6291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6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446314" y="1695181"/>
            <a:ext cx="9144000" cy="52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By the end of this </a:t>
            </a:r>
            <a:r>
              <a:rPr lang="en-US" sz="2800" b="1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session,</a:t>
            </a:r>
            <a:r>
              <a:rPr lang="en-US" sz="2800" b="1" i="0" u="none" strike="noStrike" cap="none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participants will learn how to: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0FAB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30165" y="2219274"/>
            <a:ext cx="114808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Use the Career Diamond Model as a guide </a:t>
            </a:r>
            <a:r>
              <a:rPr lang="ar-EG" sz="2400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استخدم نموذج الماس الوظيفي كدليل</a:t>
            </a:r>
            <a:endParaRPr dirty="0"/>
          </a:p>
          <a:p>
            <a:pPr marL="457200" lvl="0" indent="-457200"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Identify opportunities in freelancing or remote work </a:t>
            </a:r>
            <a:r>
              <a:rPr lang="ar-EG" sz="2000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تحديد الفرص في العمل الحر أو العمل عن بعد</a:t>
            </a:r>
            <a:endParaRPr dirty="0"/>
          </a:p>
          <a:p>
            <a:pPr marL="457200" lvl="0" indent="-457200"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Get updated with market </a:t>
            </a:r>
            <a:r>
              <a:rPr lang="en-US" sz="2400" b="0" i="0" u="none" strike="noStrike" cap="none" dirty="0" smtClean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insights </a:t>
            </a:r>
            <a:r>
              <a:rPr lang="ar-EG" sz="2400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احصل على آخر المستجدات حول رؤى السوق</a:t>
            </a:r>
            <a:endParaRPr dirty="0"/>
          </a:p>
          <a:p>
            <a:pPr marL="457200" lvl="0" indent="-457200"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Create a career action </a:t>
            </a:r>
            <a:r>
              <a:rPr lang="en-US" sz="2400" b="0" i="0" u="none" strike="noStrike" cap="none" dirty="0" smtClean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plan </a:t>
            </a:r>
            <a:r>
              <a:rPr lang="ar-EG" sz="2400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إنشاء خطة عمل مهنية</a:t>
            </a:r>
            <a:endParaRPr dirty="0"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446314" y="1052578"/>
            <a:ext cx="9144000" cy="52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Calibri"/>
              </a:rPr>
              <a:t>Course Overview: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446314" y="4000202"/>
            <a:ext cx="9144000" cy="180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FAB7D"/>
                </a:solidFill>
                <a:latin typeface="Calibri"/>
                <a:ea typeface="Calibri"/>
                <a:cs typeface="Calibri"/>
                <a:sym typeface="Calibri"/>
              </a:rPr>
              <a:t>Key topics covered: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Module 1 – </a:t>
            </a:r>
            <a:r>
              <a:rPr lang="en-US" sz="2400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Introduction to </a:t>
            </a: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Career Planning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Module 2 – Career Planning Model 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EA8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6EA8"/>
                </a:solidFill>
                <a:latin typeface="Calibri"/>
                <a:ea typeface="Calibri"/>
                <a:cs typeface="Calibri"/>
                <a:sym typeface="Calibri"/>
              </a:rPr>
              <a:t>Module 3 – Your Career Action Plan</a:t>
            </a:r>
            <a:endParaRPr sz="2400" b="0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rgbClr val="336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>
          <a:extLst>
            <a:ext uri="{FF2B5EF4-FFF2-40B4-BE49-F238E27FC236}">
              <a16:creationId xmlns:a16="http://schemas.microsoft.com/office/drawing/2014/main" xmlns="" id="{2CA8F6C0-AED1-BDCB-DF38-7FF4DB68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>
            <a:extLst>
              <a:ext uri="{FF2B5EF4-FFF2-40B4-BE49-F238E27FC236}">
                <a16:creationId xmlns:a16="http://schemas.microsoft.com/office/drawing/2014/main" xmlns="" id="{D7ED6A9C-9710-3CD2-5FE4-0A3630A1B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980" y="909222"/>
            <a:ext cx="120040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9A6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rgbClr val="1869A6"/>
                </a:solidFill>
              </a:rPr>
              <a:t>Module 1: Introduction to Career Planning</a:t>
            </a:r>
            <a:endParaRPr dirty="0"/>
          </a:p>
        </p:txBody>
      </p:sp>
      <p:sp>
        <p:nvSpPr>
          <p:cNvPr id="220" name="Google Shape;220;p11">
            <a:extLst>
              <a:ext uri="{FF2B5EF4-FFF2-40B4-BE49-F238E27FC236}">
                <a16:creationId xmlns:a16="http://schemas.microsoft.com/office/drawing/2014/main" xmlns="" id="{AABA24AA-F29D-9087-5AA6-C2247EB9B6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1" name="Google Shape;221;p11">
            <a:extLst>
              <a:ext uri="{FF2B5EF4-FFF2-40B4-BE49-F238E27FC236}">
                <a16:creationId xmlns:a16="http://schemas.microsoft.com/office/drawing/2014/main" xmlns="" id="{F1E5B7C0-FCD0-1199-A1A2-F9D72855AD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015"/>
          <a:stretch/>
        </p:blipFill>
        <p:spPr>
          <a:xfrm>
            <a:off x="125512" y="1921202"/>
            <a:ext cx="11910060" cy="4372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4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2" descr="Myths,Vs,Facts,Vector,Illustration,On,White,Background,Thin,Line - Florida  Agency Network">
            <a:extLst>
              <a:ext uri="{FF2B5EF4-FFF2-40B4-BE49-F238E27FC236}">
                <a16:creationId xmlns:a16="http://schemas.microsoft.com/office/drawing/2014/main" xmlns="" id="{984B1790-C5FB-C9CE-A4B9-6F7E6BE9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87" y="1000667"/>
            <a:ext cx="7283873" cy="48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3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C0E7E2-D49E-9F6C-D69D-0649BC67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A7B7E-3938-4D0E-8E14-E58AA83CCFB6}" type="datetime1">
              <a:rPr lang="en-US" smtClean="0"/>
              <a:t>6/27/2025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4A019-1D12-BE93-542A-C0C676A7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24C92-1265-4741-8F9F-404A15D9386E}" type="slidenum">
              <a:rPr lang="en-US" smtClean="0"/>
              <a:t>9</a:t>
            </a:fld>
            <a:endParaRPr lang="en-US"/>
          </a:p>
        </p:txBody>
      </p:sp>
      <p:sp>
        <p:nvSpPr>
          <p:cNvPr id="7" name="Google Shape;176;p7">
            <a:extLst>
              <a:ext uri="{FF2B5EF4-FFF2-40B4-BE49-F238E27FC236}">
                <a16:creationId xmlns:a16="http://schemas.microsoft.com/office/drawing/2014/main" xmlns="" id="{B2B40200-623C-555C-602C-18CB8507350A}"/>
              </a:ext>
            </a:extLst>
          </p:cNvPr>
          <p:cNvSpPr txBox="1"/>
          <p:nvPr/>
        </p:nvSpPr>
        <p:spPr>
          <a:xfrm>
            <a:off x="674832" y="1296618"/>
            <a:ext cx="10842331" cy="22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5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most academically / technically qualified always gets the </a:t>
            </a:r>
            <a:r>
              <a:rPr lang="en-GB" sz="54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</a:p>
          <a:p>
            <a:pPr lvl="0" algn="ctr">
              <a:lnSpc>
                <a:spcPct val="90000"/>
              </a:lnSpc>
              <a:spcAft>
                <a:spcPts val="600"/>
              </a:spcAft>
            </a:pPr>
            <a:r>
              <a:rPr lang="ar-EG" sz="3200" b="1" dirty="0">
                <a:solidFill>
                  <a:schemeClr val="tx1"/>
                </a:solidFill>
              </a:rPr>
              <a:t>الأكثر تأهيلا أكاديميا / فنيا يحصل دائما على الوظيفة</a:t>
            </a:r>
            <a:endParaRPr sz="32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8271105F-35F4-D0A5-1D2C-714F78131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6" t="17151" r="7056" b="28436"/>
          <a:stretch/>
        </p:blipFill>
        <p:spPr>
          <a:xfrm>
            <a:off x="6257888" y="4264706"/>
            <a:ext cx="3582955" cy="1791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xmlns="" id="{55A7547F-805F-ACC1-CA6D-BAB4ACAB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7286" y="3851690"/>
            <a:ext cx="3271561" cy="22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2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2422</Words>
  <Application>Microsoft Office PowerPoint</Application>
  <PresentationFormat>Custom</PresentationFormat>
  <Paragraphs>388</Paragraphs>
  <Slides>49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SKILLS FOR PROFESSIONAL FREELANCERS المهارات اللازمة للمستقلين المحترفين  </vt:lpstr>
      <vt:lpstr>Activity Ice-breaker</vt:lpstr>
      <vt:lpstr>Track Overview  </vt:lpstr>
      <vt:lpstr>Pre-assessment </vt:lpstr>
      <vt:lpstr>First Topic </vt:lpstr>
      <vt:lpstr>PowerPoint Presentation</vt:lpstr>
      <vt:lpstr>Module 1: Introduction to Career Planning</vt:lpstr>
      <vt:lpstr>PowerPoint Presentation</vt:lpstr>
      <vt:lpstr>PowerPoint Presentation</vt:lpstr>
      <vt:lpstr>PowerPoint Presentation</vt:lpstr>
      <vt:lpstr>If I am successful, then I am satisfied  إذا نجحت، فأنا راضٍ</vt:lpstr>
      <vt:lpstr>PowerPoint Presentation</vt:lpstr>
      <vt:lpstr>PowerPoint Presentation</vt:lpstr>
      <vt:lpstr>Module 2: Career Planning Model </vt:lpstr>
      <vt:lpstr>The Career Diamond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Quiz </vt:lpstr>
      <vt:lpstr>Examples of Skills for Job Profiles أمثلة على المهارات اللازمة لملفات تعريف الوظائف </vt:lpstr>
      <vt:lpstr>Sample Skills   Digital Arts Professional محترف الفنون الرقمية </vt:lpstr>
      <vt:lpstr>The Career Diamond</vt:lpstr>
      <vt:lpstr>World of Work </vt:lpstr>
      <vt:lpstr>Benefits of Freelancing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3: Your Career Action Plan</vt:lpstr>
      <vt:lpstr>SMART Goals </vt:lpstr>
      <vt:lpstr>Let’s Recap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FOR PROFESSIONAL FREELANCERS المهارات اللازمة للمستقلين المحترفين  </dc:title>
  <dc:creator>SAMA</dc:creator>
  <cp:lastModifiedBy>DELL !</cp:lastModifiedBy>
  <cp:revision>34</cp:revision>
  <dcterms:created xsi:type="dcterms:W3CDTF">2024-03-14T10:03:54Z</dcterms:created>
  <dcterms:modified xsi:type="dcterms:W3CDTF">2025-06-27T16:45:33Z</dcterms:modified>
</cp:coreProperties>
</file>